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303" r:id="rId3"/>
    <p:sldId id="304" r:id="rId4"/>
    <p:sldId id="316" r:id="rId5"/>
    <p:sldId id="306" r:id="rId6"/>
    <p:sldId id="308" r:id="rId7"/>
    <p:sldId id="309" r:id="rId8"/>
    <p:sldId id="270" r:id="rId9"/>
    <p:sldId id="271" r:id="rId10"/>
    <p:sldId id="272" r:id="rId11"/>
    <p:sldId id="310" r:id="rId12"/>
    <p:sldId id="311" r:id="rId13"/>
    <p:sldId id="312" r:id="rId14"/>
    <p:sldId id="313" r:id="rId15"/>
    <p:sldId id="314" r:id="rId16"/>
    <p:sldId id="315" r:id="rId17"/>
    <p:sldId id="317" r:id="rId18"/>
    <p:sldId id="318" r:id="rId19"/>
    <p:sldId id="319" r:id="rId20"/>
    <p:sldId id="275" r:id="rId21"/>
    <p:sldId id="320" r:id="rId22"/>
    <p:sldId id="321" r:id="rId23"/>
    <p:sldId id="322" r:id="rId24"/>
    <p:sldId id="356" r:id="rId25"/>
    <p:sldId id="282" r:id="rId26"/>
    <p:sldId id="323" r:id="rId27"/>
    <p:sldId id="324" r:id="rId28"/>
    <p:sldId id="325" r:id="rId29"/>
    <p:sldId id="288" r:id="rId30"/>
    <p:sldId id="328" r:id="rId31"/>
    <p:sldId id="329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340" r:id="rId41"/>
    <p:sldId id="341" r:id="rId42"/>
    <p:sldId id="342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54" r:id="rId55"/>
    <p:sldId id="355" r:id="rId56"/>
    <p:sldId id="299" r:id="rId5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srgbClr val="FF0000"/>
    </p:penClr>
  </p:showPr>
  <p:clrMru>
    <a:srgbClr val="080808"/>
    <a:srgbClr val="000066"/>
    <a:srgbClr val="66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772" autoAdjust="0"/>
    <p:restoredTop sz="94654" autoAdjust="0"/>
  </p:normalViewPr>
  <p:slideViewPr>
    <p:cSldViewPr>
      <p:cViewPr>
        <p:scale>
          <a:sx n="75" d="100"/>
          <a:sy n="75" d="100"/>
        </p:scale>
        <p:origin x="-135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182A8-B2D4-4B15-B7F8-66BFEBAC902B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CED7A-316E-467C-9EAE-CC26F5D63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60391-B369-4B32-A044-8964B34A63F8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9EB9-4A20-49D4-A6EA-9B9BE9F27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FB50B-C66B-4868-A661-7121A19824E4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4CD63-1714-4705-9615-DF339F386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11F96-B5C1-44DC-8A2A-785A563743C2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64129-79C0-4FC6-BD8A-C70C09155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15CD8-D576-4C07-9F00-D600D1D9055A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0966-489B-4AF3-BB04-44C5A4B19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7FEBE-D578-4391-8B39-4C11F90BA118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9CC94-9FC6-48F4-8CE9-B658ADF8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468C3-62AD-43E7-BDE9-738B01066C80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EAA7E-B679-4BA4-907C-B69B4D447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37B-6890-49CD-8666-2241F175C601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DB5C1-5493-4225-906A-59CC684FF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8E4DD-8BB4-43A9-B34E-08EC2ADD27EB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3AF1B-56C6-4ACC-96DF-4869EA367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3B0DC-ACFC-4A95-BAC6-B1A9F4323C0B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12A2-DC7C-4400-A723-AA17C8303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CF7D-7C46-411B-9B48-4B74E3EC703A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85010-8787-41F2-AE5D-740B50356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9875DF-49FC-46B2-B1D5-87111979759B}" type="datetimeFigureOut">
              <a:rPr lang="ru-RU"/>
              <a:pPr>
                <a:defRPr/>
              </a:pPr>
              <a:t>25.08.2014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11B5464-1440-4C4F-AAFA-A7563F5F1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895" r:id="rId4"/>
    <p:sldLayoutId id="2147483901" r:id="rId5"/>
    <p:sldLayoutId id="2147483896" r:id="rId6"/>
    <p:sldLayoutId id="2147483902" r:id="rId7"/>
    <p:sldLayoutId id="2147483903" r:id="rId8"/>
    <p:sldLayoutId id="2147483904" r:id="rId9"/>
    <p:sldLayoutId id="2147483897" r:id="rId10"/>
    <p:sldLayoutId id="2147483905" r:id="rId11"/>
  </p:sldLayoutIdLst>
  <p:transition spd="med" advClick="0" advTm="5000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Student\&#1052;&#1086;&#1080;%20&#1076;&#1086;&#1082;&#1091;&#1084;&#1077;&#1085;&#1090;&#1099;\&#1043;&#1077;&#1088;&#1073;.g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Cher1_58@mail.ru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4645025" y="-1395413"/>
            <a:ext cx="4498975" cy="6002338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бюджетное общеобразовательное учреждение </a:t>
            </a:r>
            <a:b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28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Черемшанская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средняя общеобразовательная школа №1» </a:t>
            </a:r>
            <a:r>
              <a:rPr lang="ru-RU" sz="28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Черемшанского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муниципального района Республики Татарстан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Публичный доклад директора школы 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Плотникова В.А.</a:t>
            </a:r>
          </a:p>
        </p:txBody>
      </p:sp>
      <p:pic>
        <p:nvPicPr>
          <p:cNvPr id="10243" name="Picture 10" descr="C:\Documents and Settings\Student\Мои документы\Герб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487988" y="130175"/>
            <a:ext cx="10096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1725" y="157163"/>
            <a:ext cx="1130300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F:\фото школы №1\P10708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1062038"/>
            <a:ext cx="4608513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7650"/>
            <a:ext cx="91440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Состав обучающихся 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в школе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676400"/>
            <a:ext cx="7772400" cy="4114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600" i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 </a:t>
            </a: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татары – 104 человек;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русские – 165 человек;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чуваши – 33 человека;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мордва – </a:t>
            </a:r>
            <a:r>
              <a:rPr lang="ru-RU" sz="3600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</a:t>
            </a: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человека;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другие национальности – 7 человек.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36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4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AutoShape 7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Данные сохранности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контингента учащихся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94273" name="Group 65"/>
          <p:cNvGraphicFramePr>
            <a:graphicFrameLocks noGrp="1"/>
          </p:cNvGraphicFramePr>
          <p:nvPr>
            <p:ph sz="half" idx="1"/>
          </p:nvPr>
        </p:nvGraphicFramePr>
        <p:xfrm>
          <a:off x="477838" y="1857375"/>
          <a:ext cx="8270874" cy="4235448"/>
        </p:xfrm>
        <a:graphic>
          <a:graphicData uri="http://schemas.openxmlformats.org/drawingml/2006/table">
            <a:tbl>
              <a:tblPr/>
              <a:tblGrid>
                <a:gridCol w="3058990"/>
                <a:gridCol w="1653806"/>
                <a:gridCol w="1655648"/>
                <a:gridCol w="1902430"/>
              </a:tblGrid>
              <a:tr h="59096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Учебные года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2011/2012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2012/2013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2013/2014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классов всего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9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1-ая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9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2-ая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3 ступень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Общее количество обучающихся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266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284</a:t>
                      </a:r>
                      <a:endParaRPr lang="ru-RU" sz="2400" b="1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312</a:t>
                      </a:r>
                      <a:endParaRPr lang="ru-RU" sz="2400" b="1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52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4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8" y="1500188"/>
            <a:ext cx="9072562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Результаты   </a:t>
            </a:r>
            <a:b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социологических исследований</a:t>
            </a:r>
            <a:b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семей обучающихся </a:t>
            </a:r>
            <a:b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2013-2014 учебном году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5093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AutoShape 5" descr="9"/>
          <p:cNvSpPr>
            <a:spLocks noChangeAspect="1" noChangeArrowheads="1"/>
          </p:cNvSpPr>
          <p:nvPr/>
        </p:nvSpPr>
        <p:spPr bwMode="auto">
          <a:xfrm>
            <a:off x="173038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00188" y="3714750"/>
          <a:ext cx="7143750" cy="2286000"/>
        </p:xfrm>
        <a:graphic>
          <a:graphicData uri="http://schemas.openxmlformats.org/drawingml/2006/table">
            <a:tbl>
              <a:tblPr/>
              <a:tblGrid>
                <a:gridCol w="2000250"/>
                <a:gridCol w="1685883"/>
                <a:gridCol w="1814554"/>
                <a:gridCol w="1643063"/>
              </a:tblGrid>
              <a:tr h="1143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Полные семьи </a:t>
                      </a:r>
                      <a:endParaRPr lang="ru-RU" sz="20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" indent="-241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Неполные семьи</a:t>
                      </a:r>
                      <a:endParaRPr lang="ru-RU" sz="20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Многодетные семьи</a:t>
                      </a:r>
                      <a:endParaRPr lang="ru-RU" sz="20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Семьи, оформившие опекунство</a:t>
                      </a:r>
                      <a:endParaRPr lang="ru-RU" sz="20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185 </a:t>
                      </a:r>
                      <a:r>
                        <a:rPr lang="ru-RU" sz="20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ч. / 59%</a:t>
                      </a: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" indent="-241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24130" indent="-241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57ч</a:t>
                      </a:r>
                      <a:r>
                        <a:rPr lang="ru-RU" sz="20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./18%</a:t>
                      </a: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57 </a:t>
                      </a:r>
                      <a:r>
                        <a:rPr lang="ru-RU" sz="20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ч./18%</a:t>
                      </a: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13ч</a:t>
                      </a:r>
                      <a:r>
                        <a:rPr lang="ru-RU" sz="20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. / 4,1%</a:t>
                      </a: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59122"/>
            <a:ext cx="7772400" cy="135770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080808"/>
                </a:solidFill>
              </a:rPr>
              <a:t>Органы ученического  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r>
              <a:rPr lang="ru-RU" altLang="ru-RU" sz="4000" b="1" dirty="0" smtClean="0">
                <a:solidFill>
                  <a:srgbClr val="080808"/>
                </a:solidFill>
              </a:rPr>
              <a:t>    самоуправления в правовой сфере школы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916113"/>
            <a:ext cx="9034463" cy="432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      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Проект «СМС-бокс», реализуемый совместно с прокуратурой Черемшанского муниципального района - </a:t>
            </a:r>
            <a:r>
              <a:rPr lang="ru-RU" altLang="ru-RU" sz="2400" smtClean="0"/>
              <a:t> 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интересная форма привлечения школьной общественности к нормативно-правовому разделу жизни и  совместному управлению развитием школы стал.</a:t>
            </a:r>
          </a:p>
        </p:txBody>
      </p:sp>
      <p:pic>
        <p:nvPicPr>
          <p:cNvPr id="2253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0"/>
            <a:ext cx="1150937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СМС-бок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0" y="4076700"/>
            <a:ext cx="414337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7650"/>
            <a:ext cx="7772400" cy="1143000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Административная</a:t>
            </a:r>
            <a:b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команда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676400"/>
            <a:ext cx="7772400" cy="5065713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Плотников Виктор Александрович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директор первой квалификационной категории, 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Шарифуллина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Эльмира </a:t>
            </a: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Ахтямовна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учебной работе, менеджер образования, управление кадрами.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2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2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Гайнутдинова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Муслима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Галимзяновна</a:t>
            </a:r>
            <a:r>
              <a:rPr lang="ru-RU" sz="22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учебной работе по вопросам национального образования высшей квалификационной категории, менеджер образования, управление кадрами.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– заместитель директора по воспитательной работе.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2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18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404813"/>
            <a:ext cx="10795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8" descr="600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3558" name="Picture 10" descr="6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341438"/>
            <a:ext cx="9890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4" descr="1920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4143375"/>
            <a:ext cx="100488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 descr="C:\Documents and Settings\Администратор\Рабочий стол\97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2636838"/>
            <a:ext cx="989013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Strannik\Downloads\125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429264"/>
            <a:ext cx="1000132" cy="128588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6657975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80808"/>
                </a:solidFill>
              </a:rPr>
              <a:t>Материально-техническая</a:t>
            </a:r>
            <a:br>
              <a:rPr lang="ru-RU" altLang="ru-RU" sz="4000" smtClean="0">
                <a:solidFill>
                  <a:srgbClr val="080808"/>
                </a:solidFill>
              </a:rPr>
            </a:br>
            <a:r>
              <a:rPr lang="ru-RU" altLang="ru-RU" sz="4000" smtClean="0">
                <a:solidFill>
                  <a:srgbClr val="080808"/>
                </a:solidFill>
              </a:rPr>
              <a:t>            база школы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8459787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Из 20 учебных кабинетов  3 оборудованы  комплектом интерактивного оборудования (ноутбук, проектор, интерактивная доска), кроме того ещё 10 имеют экраны и мультимедиа оборудование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кабинет физики  и истории с комплектом современного лабораторного и информационного  оборудования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мобильный компьютерный кабинет (начальная школа)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2 кабинета информатики и ИКТ с выходом в Интернет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Единая локальная сеть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Актовый зал, читальный зал, библиотека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2 спортивных зала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Столовая на 120 посадочных мест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Кабинеты технологии для девочек и мальчиков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Медицинский кабинет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  <a:latin typeface="Times New Roman" pitchFamily="18" charset="0"/>
            </a:endParaRPr>
          </a:p>
        </p:txBody>
      </p:sp>
      <p:pic>
        <p:nvPicPr>
          <p:cNvPr id="2458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5492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j02055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445125"/>
            <a:ext cx="12954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350"/>
            <a:ext cx="8686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080808"/>
                </a:solidFill>
              </a:rPr>
              <a:t>Единая форма 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r>
              <a:rPr lang="ru-RU" altLang="ru-RU" sz="4000" b="1" dirty="0" smtClean="0">
                <a:solidFill>
                  <a:srgbClr val="080808"/>
                </a:solidFill>
              </a:rPr>
              <a:t>      одежды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01763"/>
            <a:ext cx="8820150" cy="43894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  </a:t>
            </a:r>
            <a:r>
              <a:rPr lang="ru-RU" altLang="ru-RU" sz="2400" b="1" smtClean="0">
                <a:solidFill>
                  <a:srgbClr val="080808"/>
                </a:solidFill>
                <a:latin typeface="Times New Roman" pitchFamily="18" charset="0"/>
              </a:rPr>
              <a:t>Девочки 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– чёрное или коричневое школьное платье с белым и чёрным фартуками, </a:t>
            </a:r>
            <a:r>
              <a:rPr lang="ru-RU" altLang="ru-RU" sz="2400" b="1" smtClean="0">
                <a:solidFill>
                  <a:srgbClr val="080808"/>
                </a:solidFill>
                <a:latin typeface="Times New Roman" pitchFamily="18" charset="0"/>
              </a:rPr>
              <a:t>мальчики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– классические брюки, костюм, светлая рубашка, галстук – эти требования прописаны в Уставе школы и соответствуют Модельному нормативному акту субъекта Российской Федерации об установлении требований к одежде обучающихся по образовательным программам начального общего, основного общего и среднего общего образования, тем более 1 сентября 2013 года вступит в силу ФЗ от 29 декабря 2012 года №273-ФЗ «Об образовании в Российской Федерации», согласно которому установление требований к одежде обучающихся отнесено к компетенции образовательного учреждения.</a:t>
            </a:r>
          </a:p>
        </p:txBody>
      </p:sp>
      <p:pic>
        <p:nvPicPr>
          <p:cNvPr id="2560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AutoShape 6" descr="f%5FPhoto%5F11073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5606" name="AutoShape 8" descr="f%5FPhoto%5F11073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560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3863" y="4629150"/>
            <a:ext cx="150018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4933950"/>
            <a:ext cx="184308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57944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Учебный план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125538"/>
            <a:ext cx="8963025" cy="492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   </a:t>
            </a:r>
            <a:r>
              <a:rPr lang="ru-RU" altLang="ru-RU" sz="2400" b="1" u="sng" smtClean="0">
                <a:solidFill>
                  <a:srgbClr val="080808"/>
                </a:solidFill>
                <a:latin typeface="Times New Roman" pitchFamily="18" charset="0"/>
              </a:rPr>
              <a:t>Цель образовательной деятельности</a:t>
            </a:r>
            <a:r>
              <a:rPr lang="ru-RU" altLang="ru-RU" sz="2400" b="1" smtClean="0">
                <a:solidFill>
                  <a:srgbClr val="080808"/>
                </a:solidFill>
                <a:latin typeface="Times New Roman" pitchFamily="18" charset="0"/>
              </a:rPr>
              <a:t> 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педагогического коллектива школы - </a:t>
            </a:r>
            <a:r>
              <a:rPr lang="ru-RU" altLang="ru-RU" sz="2400" u="sng" smtClean="0">
                <a:solidFill>
                  <a:srgbClr val="080808"/>
                </a:solidFill>
                <a:latin typeface="Times New Roman" pitchFamily="18" charset="0"/>
              </a:rPr>
              <a:t>формирование ключевых компетенций</a:t>
            </a: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для продолжения образования в течение всей жизни.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Организация образовательного процесса в школе осуществляется в соответствии со статусом  «общеобразовательная школа». Реализуемые учебные программы соответствуют уровню и направленности образовательного процесса, организованного в школе, т.е.  соответствуют учебному плану на всех ступенях обучения.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 Основное общее образование структурировано на основе  базисных учебных планов Республики Татарстан 2012 года трехуровневого образования: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1-я ступень (уровень) – 1-4-е классы;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2-я ступень (уровень) - 5-9-е классы;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3-я ступень (уровень) – 10-11-е классы</a:t>
            </a:r>
          </a:p>
        </p:txBody>
      </p:sp>
      <p:pic>
        <p:nvPicPr>
          <p:cNvPr id="2662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0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5507037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b="1" smtClean="0">
                <a:solidFill>
                  <a:srgbClr val="080808"/>
                </a:solidFill>
              </a:rPr>
              <a:t>Вариативное </a:t>
            </a:r>
            <a:br>
              <a:rPr lang="ru-RU" altLang="ru-RU" sz="4000" b="1" smtClean="0">
                <a:solidFill>
                  <a:srgbClr val="080808"/>
                </a:solidFill>
              </a:rPr>
            </a:br>
            <a:r>
              <a:rPr lang="ru-RU" altLang="ru-RU" sz="4000" b="1" smtClean="0">
                <a:solidFill>
                  <a:srgbClr val="080808"/>
                </a:solidFill>
              </a:rPr>
              <a:t>образование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2413" cy="492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   Начальная школа -  обучение по ФГОС НОО– 1-4 классы;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 Основная школа – общеобразовательный уровень с расширенным изучением изучением математики и русского языка за счёт часов школьного компонента учебного плана, в т.ч. предпрофильная подготовка в 9 классе на элективных курсах,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Средняя школа –профильное обучение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Социально-гуманитарный профиль обучения – 10-11 классы.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solidFill>
                  <a:srgbClr val="080808"/>
                </a:solidFill>
                <a:latin typeface="Times New Roman" pitchFamily="18" charset="0"/>
              </a:rPr>
              <a:t>      Планируется в 2013-2014 учебном году ввести социально-экономический, химико-биологический и универсальный профили обучения.</a:t>
            </a:r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</a:t>
            </a:r>
            <a:r>
              <a:rPr lang="ru-RU" altLang="ru-RU" sz="4000" b="1" smtClean="0">
                <a:solidFill>
                  <a:srgbClr val="080808"/>
                </a:solidFill>
              </a:rPr>
              <a:t>Реализация Закона </a:t>
            </a:r>
            <a:br>
              <a:rPr lang="ru-RU" altLang="ru-RU" sz="4000" b="1" smtClean="0">
                <a:solidFill>
                  <a:srgbClr val="080808"/>
                </a:solidFill>
              </a:rPr>
            </a:br>
            <a:r>
              <a:rPr lang="ru-RU" altLang="ru-RU" sz="4000" b="1" smtClean="0">
                <a:solidFill>
                  <a:srgbClr val="080808"/>
                </a:solidFill>
              </a:rPr>
              <a:t>«О языках народов РТ»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676400"/>
            <a:ext cx="8026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   </a:t>
            </a: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Программы по сохранению и развитию языков народов, проживающих в РТ, концепции «Русский язык в Татарстане» в школе созданы все условия для паритетного изучения двух государственных языков, в т.ч. блочное распределение учебных кабинетов. Изучение русского, татарского, языков позволяет формировать языковую личность РТ, владеющую языками на функциональном уровне.</a:t>
            </a:r>
            <a:r>
              <a:rPr lang="ru-RU" altLang="ru-RU" smtClean="0"/>
              <a:t> </a:t>
            </a:r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10795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4495800"/>
            <a:ext cx="1533525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508500"/>
            <a:ext cx="15509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4437063"/>
            <a:ext cx="17145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4581525"/>
            <a:ext cx="21145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279946"/>
            <a:ext cx="7772400" cy="711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080808"/>
                </a:solidFill>
              </a:rPr>
              <a:t>Этапы становления 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       школы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77950"/>
            <a:ext cx="8713788" cy="48974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1862 год </a:t>
            </a:r>
            <a:r>
              <a:rPr lang="ru-RU" altLang="ru-RU" sz="2000" smtClean="0">
                <a:solidFill>
                  <a:srgbClr val="080808"/>
                </a:solidFill>
              </a:rPr>
              <a:t>-  в Черемшане открылась первая церковно-приходская школа с двухлетним сроком обучения.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1920 год </a:t>
            </a:r>
            <a:r>
              <a:rPr lang="ru-RU" altLang="ru-RU" sz="2000" smtClean="0">
                <a:solidFill>
                  <a:srgbClr val="080808"/>
                </a:solidFill>
              </a:rPr>
              <a:t>- открылась семилетняя школа.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1936 год </a:t>
            </a:r>
            <a:r>
              <a:rPr lang="ru-RU" altLang="ru-RU" sz="2000" smtClean="0">
                <a:solidFill>
                  <a:srgbClr val="080808"/>
                </a:solidFill>
              </a:rPr>
              <a:t>– образование средней школы.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2009 год </a:t>
            </a:r>
            <a:r>
              <a:rPr lang="ru-RU" altLang="ru-RU" sz="2000" smtClean="0">
                <a:solidFill>
                  <a:srgbClr val="080808"/>
                </a:solidFill>
              </a:rPr>
              <a:t>– школа центр компетенции по подготовке учащихся к ЕГЭ по биологии и русскому языку.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2010-2013г.г. </a:t>
            </a:r>
            <a:r>
              <a:rPr lang="ru-RU" altLang="ru-RU" sz="2000" smtClean="0">
                <a:solidFill>
                  <a:srgbClr val="080808"/>
                </a:solidFill>
              </a:rPr>
              <a:t>– реализация Программы информатизации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80808"/>
                </a:solidFill>
              </a:rPr>
              <a:t>2014 год </a:t>
            </a:r>
            <a:r>
              <a:rPr lang="ru-RU" altLang="ru-RU" sz="2000" smtClean="0">
                <a:solidFill>
                  <a:srgbClr val="080808"/>
                </a:solidFill>
              </a:rPr>
              <a:t>– Школа Превосходства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</a:t>
            </a:r>
            <a:r>
              <a:rPr lang="ru-RU" altLang="ru-RU" sz="2000" b="1" smtClean="0">
                <a:solidFill>
                  <a:srgbClr val="080808"/>
                </a:solidFill>
              </a:rPr>
              <a:t>Результат: </a:t>
            </a:r>
            <a:r>
              <a:rPr lang="ru-RU" altLang="ru-RU" sz="2000" smtClean="0">
                <a:solidFill>
                  <a:srgbClr val="080808"/>
                </a:solidFill>
              </a:rPr>
              <a:t>Создание единой образовательной информационной среды, учебной, педагогической, управленческой и обслуживающей деятельности школы, где ведущую роль играют информационно-коммуникационные технологии, позволяющие повысить качество и доступность образовательного процесса</a:t>
            </a:r>
          </a:p>
        </p:txBody>
      </p:sp>
      <p:pic>
        <p:nvPicPr>
          <p:cNvPr id="11268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315913"/>
            <a:ext cx="6337300" cy="981076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b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2800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Кадровое   обеспечение</a:t>
            </a:r>
            <a:br>
              <a:rPr lang="ru-RU" sz="2800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Лучшие учителя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692150"/>
            <a:ext cx="3959225" cy="1246188"/>
          </a:xfrm>
        </p:spPr>
        <p:txBody>
          <a:bodyPr anchor="b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Баляева Людмила Фёдоровна - учитель русского языка и литературы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sz="half" idx="4294967295"/>
          </p:nvPr>
        </p:nvSpPr>
        <p:spPr>
          <a:xfrm>
            <a:off x="647700" y="2205038"/>
            <a:ext cx="8496300" cy="46529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Гайнутдинова Муслима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Галимзяновна - учитель                         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Татарского языка</a:t>
            </a: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</a:t>
            </a:r>
            <a:r>
              <a:rPr lang="ru-RU" sz="18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Алеева Рамзия Вагизовна –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               учитель химии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6249988" y="981075"/>
            <a:ext cx="2894012" cy="998538"/>
          </a:xfrm>
        </p:spPr>
        <p:txBody>
          <a:bodyPr anchor="b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Сиямкин Владимир Григорьевич – учитель физической культуры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326063" y="2205038"/>
            <a:ext cx="3817937" cy="3587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</a:t>
            </a:r>
          </a:p>
        </p:txBody>
      </p:sp>
      <p:pic>
        <p:nvPicPr>
          <p:cNvPr id="29703" name="Picture 1" descr="S3010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2447925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 descr="S30100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916113"/>
            <a:ext cx="2640012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3" descr="Изображение 190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88224" y="3660906"/>
            <a:ext cx="2488946" cy="2170884"/>
          </a:xfrm>
          <a:prstGeom prst="rect">
            <a:avLst/>
          </a:prstGeom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  <a:effectLst>
            <a:softEdge rad="112500"/>
          </a:effectLst>
        </p:spPr>
      </p:pic>
      <p:pic>
        <p:nvPicPr>
          <p:cNvPr id="2970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6550" y="260350"/>
            <a:ext cx="8588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5" descr="19204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4076700"/>
            <a:ext cx="17272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mtClean="0">
                <a:solidFill>
                  <a:srgbClr val="080808"/>
                </a:solidFill>
              </a:rPr>
              <a:t>Кадровое обеспечение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700213"/>
            <a:ext cx="9036050" cy="4489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Обучают, воспитывают  и обслуживают учащихся школы всего  63  работника, из них 39 педагогических работников, включая администрацию школы и совместителей.                                                                                        </a:t>
            </a:r>
            <a:r>
              <a:rPr lang="ru-RU" altLang="ru-RU" sz="2000" b="1" smtClean="0">
                <a:solidFill>
                  <a:srgbClr val="080808"/>
                </a:solidFill>
                <a:latin typeface="Arial" charset="0"/>
                <a:cs typeface="Arial" charset="0"/>
              </a:rPr>
              <a:t>Из них:  </a:t>
            </a: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2 - отличника  народного просвещения,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b="1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3 - «Почётных работников общего образования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4 - имеет нагрудный знак «За заслуги в образовании РФ»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1 - «Заслуженный работник физической культуры и спорта РТ»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5 - «Почётная Грамота МО и Н РФ»,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9 - «Почётная Грамота МО и Н РТ»,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14 - «Почётная Грамота РОО»,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Из  39  учителей 32 - имеют высшее профессиональное образование,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5 - среднее специальное.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smtClean="0">
              <a:solidFill>
                <a:srgbClr val="080808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Учителей с высшей квалификационной категории – 6 человек,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Arial" charset="0"/>
                <a:cs typeface="Arial" charset="0"/>
              </a:rPr>
              <a:t>                        с первой квалификационной категории – 23 человек.</a:t>
            </a:r>
          </a:p>
        </p:txBody>
      </p:sp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333375"/>
            <a:ext cx="118745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-403225"/>
            <a:ext cx="7772400" cy="1236663"/>
          </a:xfrm>
        </p:spPr>
        <p:txBody>
          <a:bodyPr/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rgbClr val="080808"/>
                </a:solidFill>
              </a:rPr>
              <a:t>      </a:t>
            </a:r>
            <a:r>
              <a:rPr lang="ru-RU" altLang="ru-RU" sz="1600" b="1" dirty="0" smtClean="0">
                <a:solidFill>
                  <a:srgbClr val="080808"/>
                </a:solidFill>
              </a:rPr>
              <a:t>Конкурсы профессионального мастерства педагогов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676400"/>
            <a:ext cx="7810500" cy="4848225"/>
          </a:xfrm>
        </p:spPr>
        <p:txBody>
          <a:bodyPr/>
          <a:lstStyle/>
          <a:p>
            <a:pPr marL="88900" indent="-88900" eaLnBrk="1" hangingPunct="1">
              <a:lnSpc>
                <a:spcPct val="90000"/>
              </a:lnSpc>
              <a:buFontTx/>
              <a:buNone/>
            </a:pPr>
            <a:endParaRPr lang="ru-RU" altLang="ru-RU" sz="1800" smtClean="0">
              <a:solidFill>
                <a:srgbClr val="080808"/>
              </a:solidFill>
              <a:latin typeface="Times New Roman" pitchFamily="18" charset="0"/>
            </a:endParaRPr>
          </a:p>
        </p:txBody>
      </p:sp>
      <p:pic>
        <p:nvPicPr>
          <p:cNvPr id="3174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1975" y="357188"/>
            <a:ext cx="962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925" y="422275"/>
          <a:ext cx="9109075" cy="6342638"/>
        </p:xfrm>
        <a:graphic>
          <a:graphicData uri="http://schemas.openxmlformats.org/drawingml/2006/table">
            <a:tbl>
              <a:tblPr/>
              <a:tblGrid>
                <a:gridCol w="360363"/>
                <a:gridCol w="1944687"/>
                <a:gridCol w="1517650"/>
                <a:gridCol w="1074738"/>
                <a:gridCol w="4211637"/>
              </a:tblGrid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Место, подтверж -дающий </a:t>
                      </a: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педагога, должность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«Открытый урок»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Павлова Наталья Леонидовна, учитель биологии 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квалификационной категории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года – 2014»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Лупанова Наталья Анатольевна, учитель технологии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«Педагогический марафон - 2014»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ский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Осипова Наталья Александровна, учитель начальных классов 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квалификационной категории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цифрового века»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общероссий 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Шарифуллина Эльмира Ахтямовна, учитель татарского языка  и литературы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квалификационной категории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цифрового века»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общероссий 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Сахабиева Гульфия Исхаковна, учитель татарского языка  и литературы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квалификационной категории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цифрового века»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участник, сертификат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общероссий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Сулейманова Альфинур Вагизовна, учитель татарского языка  и литературы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квалификационной категории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en-US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Всероссийский творческий конкурс «Талантоха»»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победитель, диплом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степени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Лупанова Наталья Анатольевна, учитель технологии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en-US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Всероссийский творческий конкурс «Талантоха»»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победитель, диплом </a:t>
                      </a: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степени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ский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Лупанова Наталья Анатольевна, учитель технологии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Открытое Первенство ДЮСШ по националь ной борьбе «Курэш»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грамота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Закиров Ильзар Илгизарович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Первество РТ по татаро-башкирской националь- ной спортивной борьбы «Корэш»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диплом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Закиров Ильзар Илгизарович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6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Открытое лично-коман дно республиканское молодежное первенство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диплом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Закиров Ильзар Илгизарович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315913"/>
            <a:ext cx="6337300" cy="1512888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Обладатели гранта РТ</a:t>
            </a:r>
            <a:b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«Наш лучший учитель»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468313" y="1639888"/>
            <a:ext cx="3673475" cy="1533525"/>
          </a:xfrm>
        </p:spPr>
        <p:txBody>
          <a:bodyPr anchor="b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Баляева</a:t>
            </a:r>
            <a:r>
              <a:rPr lang="ru-RU" sz="2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Людмила Фёдоровна </a:t>
            </a:r>
            <a:r>
              <a:rPr lang="ru-RU" sz="20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учитель русского языка и литературы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sz="half" idx="4294967295"/>
          </p:nvPr>
        </p:nvSpPr>
        <p:spPr>
          <a:xfrm>
            <a:off x="5435600" y="4400550"/>
            <a:ext cx="3563938" cy="790575"/>
          </a:xfrm>
        </p:spPr>
        <p:txBody>
          <a:bodyPr>
            <a:normAutofit fontScale="250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8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Гайнутдинова</a:t>
            </a:r>
            <a:r>
              <a:rPr lang="ru-RU" sz="8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80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Муслима</a:t>
            </a:r>
            <a:endParaRPr lang="ru-RU" sz="8000" b="1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b="1" dirty="0" err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Галимзяновна</a:t>
            </a:r>
            <a:r>
              <a:rPr lang="ru-RU" sz="8000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80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учитель                         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80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татарского языка и литературы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326063" y="2205038"/>
            <a:ext cx="3817937" cy="35877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</a:t>
            </a:r>
          </a:p>
        </p:txBody>
      </p:sp>
      <p:pic>
        <p:nvPicPr>
          <p:cNvPr id="32774" name="Picture 1" descr="S3010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3321050"/>
            <a:ext cx="3455988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260350"/>
            <a:ext cx="858838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1" descr="1920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484313"/>
            <a:ext cx="24828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79388" y="0"/>
            <a:ext cx="896461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2400" b="1">
                <a:solidFill>
                  <a:srgbClr val="080808"/>
                </a:solidFill>
                <a:ea typeface="Calibri" pitchFamily="34" charset="0"/>
                <a:cs typeface="Times New Roman" pitchFamily="18" charset="0"/>
              </a:rPr>
              <a:t>Педагогический коллектив – активные участники спортивной и общественно-культурной жизни района: различных спартакиад и соревнований, смотра художественной самодеятельности.</a:t>
            </a:r>
            <a:endParaRPr lang="ru-RU" sz="2400" b="1">
              <a:solidFill>
                <a:srgbClr val="080808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1457325"/>
            <a:ext cx="38004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5" descr="F:\P1010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1487488"/>
            <a:ext cx="3849687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F:\P101018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700213"/>
            <a:ext cx="368776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7" descr="F:\ильзира (3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4441825"/>
            <a:ext cx="2074862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8" descr="C:\Documents and Settings\Администратор\Рабочий стол\41663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86463" y="4441825"/>
            <a:ext cx="3119437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0" descr="F:\4595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3350" y="4005263"/>
            <a:ext cx="29876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01013" y="457200"/>
            <a:ext cx="85883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60350"/>
            <a:ext cx="9144000" cy="5434013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Результаты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качества</a:t>
            </a:r>
            <a:r>
              <a:rPr lang="ru-RU" sz="6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6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обучения</a:t>
            </a:r>
            <a:r>
              <a:rPr lang="ru-RU" sz="6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4800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</a:t>
            </a:r>
            <a:r>
              <a:rPr lang="ru-RU" sz="4800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 2012-2013  учебный год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4800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 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4800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 четверть </a:t>
            </a:r>
            <a:r>
              <a:rPr lang="ru-RU" sz="48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2013-2014 учебного года</a:t>
            </a:r>
            <a:r>
              <a:rPr lang="ru-RU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549275"/>
            <a:ext cx="1439862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        </a:t>
            </a:r>
            <a:r>
              <a:rPr lang="ru-RU" altLang="ru-RU" sz="4000" b="1" smtClean="0">
                <a:solidFill>
                  <a:srgbClr val="000066"/>
                </a:solidFill>
              </a:rPr>
              <a:t>Показатели</a:t>
            </a:r>
            <a:br>
              <a:rPr lang="ru-RU" altLang="ru-RU" sz="4000" b="1" smtClean="0">
                <a:solidFill>
                  <a:srgbClr val="000066"/>
                </a:solidFill>
              </a:rPr>
            </a:br>
            <a:r>
              <a:rPr lang="ru-RU" altLang="ru-RU" sz="4000" b="1" smtClean="0">
                <a:solidFill>
                  <a:srgbClr val="000066"/>
                </a:solidFill>
              </a:rPr>
              <a:t> качества и успеваемости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785938"/>
            <a:ext cx="9144000" cy="381635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altLang="ru-RU" sz="2400" smtClean="0">
                <a:solidFill>
                  <a:srgbClr val="080808"/>
                </a:solidFill>
              </a:rPr>
              <a:t>2012-2013 учебный год: качество – 62,86%, успеваемость - 100%.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400" smtClean="0">
                <a:solidFill>
                  <a:srgbClr val="080808"/>
                </a:solidFill>
              </a:rPr>
              <a:t>2013-2014 учебный год (3 четверть) 2 - 9 классы - качество –58,44%, успеваемость – 99,57%; н/а по болезни – 1.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ru-RU" sz="2400" smtClean="0">
                <a:solidFill>
                  <a:srgbClr val="080808"/>
                </a:solidFill>
              </a:rPr>
              <a:t>I</a:t>
            </a:r>
            <a:r>
              <a:rPr lang="ru-RU" altLang="ru-RU" sz="2400" smtClean="0">
                <a:solidFill>
                  <a:srgbClr val="080808"/>
                </a:solidFill>
              </a:rPr>
              <a:t> полугодие: 10 - 11 классы – качество - 56,41%, успеваемость – 100%.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altLang="ru-RU" sz="2400" smtClean="0">
                <a:solidFill>
                  <a:srgbClr val="080808"/>
                </a:solidFill>
              </a:rPr>
              <a:t>увеличивается количество учащихся: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400" smtClean="0">
                <a:solidFill>
                  <a:srgbClr val="080808"/>
                </a:solidFill>
              </a:rPr>
              <a:t> 2012-2013 учебный год – 285   учащихся на конец года;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2400" smtClean="0">
                <a:solidFill>
                  <a:srgbClr val="080808"/>
                </a:solidFill>
              </a:rPr>
              <a:t>  2013-2014 учебный год (1 полугодие) – 312 ученика.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260350"/>
            <a:ext cx="936625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247650"/>
            <a:ext cx="8460432" cy="16684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solidFill>
                  <a:srgbClr val="080808"/>
                </a:solidFill>
              </a:rPr>
              <a:t>Показатели </a:t>
            </a:r>
            <a:r>
              <a:rPr lang="ru-RU" altLang="ru-RU" sz="2800" dirty="0" err="1" smtClean="0">
                <a:solidFill>
                  <a:srgbClr val="080808"/>
                </a:solidFill>
              </a:rPr>
              <a:t>обученности</a:t>
            </a:r>
            <a:r>
              <a:rPr lang="ru-RU" altLang="ru-RU" sz="2800" dirty="0" smtClean="0">
                <a:solidFill>
                  <a:srgbClr val="080808"/>
                </a:solidFill>
              </a:rPr>
              <a:t> </a:t>
            </a:r>
            <a:r>
              <a:rPr lang="ru-RU" altLang="ru-RU" sz="2800" b="1" dirty="0" smtClean="0">
                <a:solidFill>
                  <a:srgbClr val="080808"/>
                </a:solidFill>
              </a:rPr>
              <a:t>в классах по предметам, на которые выделены дополнительные часы</a:t>
            </a:r>
            <a:br>
              <a:rPr lang="ru-RU" altLang="ru-RU" sz="2800" b="1" dirty="0" smtClean="0">
                <a:solidFill>
                  <a:srgbClr val="080808"/>
                </a:solidFill>
              </a:rPr>
            </a:br>
            <a:r>
              <a:rPr lang="ru-RU" altLang="ru-RU" sz="2800" b="1" dirty="0" smtClean="0">
                <a:solidFill>
                  <a:srgbClr val="080808"/>
                </a:solidFill>
              </a:rPr>
              <a:t> на расширенное изучение курса</a:t>
            </a:r>
            <a:r>
              <a:rPr lang="ru-RU" altLang="ru-RU" dirty="0" smtClean="0"/>
              <a:t> 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801688"/>
            <a:ext cx="1008062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268413" y="1616075"/>
            <a:ext cx="52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endParaRPr kumimoji="0" lang="ru-RU" altLang="ru-RU">
              <a:latin typeface="Verdana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8313" y="1914525"/>
          <a:ext cx="8351836" cy="4610099"/>
        </p:xfrm>
        <a:graphic>
          <a:graphicData uri="http://schemas.openxmlformats.org/drawingml/2006/table">
            <a:tbl>
              <a:tblPr/>
              <a:tblGrid>
                <a:gridCol w="1706433"/>
                <a:gridCol w="1281186"/>
                <a:gridCol w="1261951"/>
                <a:gridCol w="1261951"/>
                <a:gridCol w="1313031"/>
                <a:gridCol w="1527284"/>
              </a:tblGrid>
              <a:tr h="4840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Период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tt-RU" sz="1800" b="1" i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четверть</a:t>
                      </a: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tt-RU" sz="1800" b="1" i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полугодие</a:t>
                      </a: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79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5-е 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6-е 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7-е 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10-е 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11-е 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кл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800" b="1" i="1" dirty="0" err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усп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%     %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русский</a:t>
                      </a:r>
                      <a:r>
                        <a:rPr lang="ru-RU" sz="1800" b="1" baseline="0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 я</a:t>
                      </a:r>
                      <a:r>
                        <a:rPr lang="ru-RU" sz="18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зык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57,14/100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78,79/100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70,59/100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67,86/100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75,76/100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61,11/100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71,43/100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биология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83,33/100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85,71/100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0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химия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61,11/100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61,9/100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физика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100/100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86/100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информатика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100/100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95,24/90,48</a:t>
                      </a: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87425" y="-100013"/>
            <a:ext cx="8156575" cy="114300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rgbClr val="080808"/>
                </a:solidFill>
              </a:rPr>
              <a:t>Данные </a:t>
            </a:r>
            <a:r>
              <a:rPr lang="ru-RU" altLang="ru-RU" sz="2400" b="1" dirty="0" err="1" smtClean="0">
                <a:solidFill>
                  <a:srgbClr val="080808"/>
                </a:solidFill>
              </a:rPr>
              <a:t>обученности</a:t>
            </a:r>
            <a:r>
              <a:rPr lang="ru-RU" altLang="ru-RU" sz="2400" b="1" dirty="0" smtClean="0">
                <a:solidFill>
                  <a:srgbClr val="080808"/>
                </a:solidFill>
              </a:rPr>
              <a:t> учащихся по учебным предметам в целом (показатель – качество обучения)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1938" y="836613"/>
            <a:ext cx="11525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6270" name="Group 558"/>
          <p:cNvGraphicFramePr>
            <a:graphicFrameLocks noGrp="1"/>
          </p:cNvGraphicFramePr>
          <p:nvPr/>
        </p:nvGraphicFramePr>
        <p:xfrm>
          <a:off x="971550" y="981075"/>
          <a:ext cx="6553201" cy="5553073"/>
        </p:xfrm>
        <a:graphic>
          <a:graphicData uri="http://schemas.openxmlformats.org/drawingml/2006/table">
            <a:tbl>
              <a:tblPr/>
              <a:tblGrid>
                <a:gridCol w="1659895"/>
                <a:gridCol w="1263410"/>
                <a:gridCol w="1158893"/>
                <a:gridCol w="1115937"/>
                <a:gridCol w="1355066"/>
              </a:tblGrid>
              <a:tr h="4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2009-2010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уч. год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2010-2011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2011-2012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2012-2013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96,5%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Физ. культура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99,5%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Тат. язык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84,5%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91,5%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82,5%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94,8%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Ин.язык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74,5%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10150" algn="l"/>
                        </a:tabLs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47" marR="91447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10150" algn="l"/>
                        </a:tabLst>
                      </a:pPr>
                      <a:r>
                        <a:rPr lang="ru-RU" sz="1200" b="1" dirty="0">
                          <a:solidFill>
                            <a:srgbClr val="08080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71%</a:t>
                      </a:r>
                      <a:endParaRPr lang="ru-RU" sz="11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857250" y="0"/>
            <a:ext cx="6858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5010150" algn="l"/>
              </a:tabLst>
            </a:pPr>
            <a:r>
              <a:rPr kumimoji="0" lang="ru-RU" altLang="ru-RU" sz="2400" b="1">
                <a:solidFill>
                  <a:srgbClr val="080808"/>
                </a:solidFill>
                <a:latin typeface="Arial" charset="0"/>
                <a:cs typeface="Times New Roman" pitchFamily="18" charset="0"/>
              </a:rPr>
              <a:t>Результаты выпускных экзаменов </a:t>
            </a:r>
          </a:p>
          <a:p>
            <a:pPr algn="ctr">
              <a:tabLst>
                <a:tab pos="5010150" algn="l"/>
              </a:tabLst>
            </a:pPr>
            <a:r>
              <a:rPr kumimoji="0" lang="ru-RU" altLang="ru-RU" sz="2400" b="1">
                <a:solidFill>
                  <a:srgbClr val="080808"/>
                </a:solidFill>
                <a:latin typeface="Arial" charset="0"/>
                <a:cs typeface="Times New Roman" pitchFamily="18" charset="0"/>
              </a:rPr>
              <a:t>за курс основной (общей) школы в новой форме за 2012-2013 учебный год</a:t>
            </a:r>
            <a:endParaRPr kumimoji="0" lang="ru-RU" altLang="ru-RU" sz="2400">
              <a:solidFill>
                <a:srgbClr val="080808"/>
              </a:solidFill>
              <a:latin typeface="Arial" charset="0"/>
            </a:endParaRPr>
          </a:p>
          <a:p>
            <a:pPr algn="ctr" eaLnBrk="0" hangingPunct="0">
              <a:tabLst>
                <a:tab pos="5010150" algn="l"/>
              </a:tabLst>
            </a:pPr>
            <a:endParaRPr kumimoji="0" lang="ru-RU" altLang="ru-RU" sz="2400">
              <a:solidFill>
                <a:srgbClr val="080808"/>
              </a:solidFill>
              <a:latin typeface="Arial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876300" y="1341438"/>
          <a:ext cx="7643813" cy="1236663"/>
        </p:xfrm>
        <a:graphic>
          <a:graphicData uri="http://schemas.openxmlformats.org/drawingml/2006/table">
            <a:tbl>
              <a:tblPr/>
              <a:tblGrid>
                <a:gridCol w="1057942"/>
                <a:gridCol w="951252"/>
                <a:gridCol w="1758512"/>
                <a:gridCol w="1973383"/>
                <a:gridCol w="1902724"/>
              </a:tblGrid>
              <a:tr h="277892">
                <a:tc gridSpan="5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русскому языку (учитель </a:t>
                      </a:r>
                      <a:r>
                        <a:rPr lang="ru-RU" sz="1400" b="1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Баляева</a:t>
                      </a: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Л.Ф.)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389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9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3,91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31,39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69,7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66" marR="636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42" name="Rectangle 112"/>
          <p:cNvSpPr>
            <a:spLocks noChangeArrowheads="1"/>
          </p:cNvSpPr>
          <p:nvPr/>
        </p:nvSpPr>
        <p:spPr bwMode="auto">
          <a:xfrm>
            <a:off x="642938" y="2433638"/>
            <a:ext cx="91440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altLang="ru-RU"/>
          </a:p>
          <a:p>
            <a:pPr eaLnBrk="0" hangingPunct="0"/>
            <a:r>
              <a:rPr lang="ru-RU" altLang="ru-RU" sz="1400" b="1">
                <a:solidFill>
                  <a:srgbClr val="080808"/>
                </a:solidFill>
              </a:rPr>
              <a:t>                                              2.  По математике (учитель Макарова Ю.А.)</a:t>
            </a:r>
            <a:endParaRPr lang="ru-RU" altLang="ru-RU" sz="1400">
              <a:solidFill>
                <a:srgbClr val="080808"/>
              </a:solidFill>
            </a:endParaRPr>
          </a:p>
          <a:p>
            <a:pPr eaLnBrk="0" hangingPunct="0"/>
            <a:endParaRPr lang="ru-RU" altLang="ru-RU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71550" y="3068638"/>
          <a:ext cx="7637463" cy="928693"/>
        </p:xfrm>
        <a:graphic>
          <a:graphicData uri="http://schemas.openxmlformats.org/drawingml/2006/table">
            <a:tbl>
              <a:tblPr/>
              <a:tblGrid>
                <a:gridCol w="1009553"/>
                <a:gridCol w="930810"/>
                <a:gridCol w="1861621"/>
                <a:gridCol w="1861621"/>
                <a:gridCol w="1973858"/>
              </a:tblGrid>
              <a:tr h="24536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4,48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4,33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23,13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86,75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732" marR="637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68" name="Rectangle 113"/>
          <p:cNvSpPr>
            <a:spLocks noChangeArrowheads="1"/>
          </p:cNvSpPr>
          <p:nvPr/>
        </p:nvSpPr>
        <p:spPr bwMode="auto">
          <a:xfrm>
            <a:off x="2627313" y="4227513"/>
            <a:ext cx="585787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400" b="1">
                <a:solidFill>
                  <a:srgbClr val="080808"/>
                </a:solidFill>
              </a:rPr>
              <a:t>  3.  По физике (учитель Зеленеева В.И.)</a:t>
            </a:r>
            <a:endParaRPr lang="ru-RU" altLang="ru-RU" sz="1400">
              <a:solidFill>
                <a:srgbClr val="080808"/>
              </a:solidFill>
            </a:endParaRPr>
          </a:p>
          <a:p>
            <a:pPr eaLnBrk="0" hangingPunct="0"/>
            <a:endParaRPr lang="ru-RU" altLang="ru-RU"/>
          </a:p>
          <a:p>
            <a:pPr eaLnBrk="0" hangingPunct="0"/>
            <a:endParaRPr lang="ru-RU" altLang="ru-RU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1042988" y="4646613"/>
          <a:ext cx="7454900" cy="908138"/>
        </p:xfrm>
        <a:graphic>
          <a:graphicData uri="http://schemas.openxmlformats.org/drawingml/2006/table">
            <a:tbl>
              <a:tblPr/>
              <a:tblGrid>
                <a:gridCol w="1096222"/>
                <a:gridCol w="1049368"/>
                <a:gridCol w="1769770"/>
                <a:gridCol w="1769770"/>
                <a:gridCol w="1769770"/>
              </a:tblGrid>
              <a:tr h="2453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4,33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4.01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4,35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78,65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82" marR="6408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64344"/>
            <a:ext cx="8316416" cy="711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080808"/>
                </a:solidFill>
              </a:rPr>
              <a:t>Назначение</a:t>
            </a:r>
            <a:r>
              <a:rPr lang="ru-RU" altLang="ru-RU" sz="4000" dirty="0">
                <a:solidFill>
                  <a:srgbClr val="080808"/>
                </a:solidFill>
              </a:rPr>
              <a:t> </a:t>
            </a:r>
            <a:r>
              <a:rPr lang="ru-RU" altLang="ru-RU" sz="4000" dirty="0" smtClean="0">
                <a:solidFill>
                  <a:srgbClr val="080808"/>
                </a:solidFill>
              </a:rPr>
              <a:t> программы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268413"/>
            <a:ext cx="8589962" cy="4752975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rgbClr val="080808"/>
                </a:solidFill>
                <a:latin typeface="Times New Roman" pitchFamily="18" charset="0"/>
              </a:rPr>
              <a:t>      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 smtClean="0">
                <a:solidFill>
                  <a:srgbClr val="080808"/>
                </a:solidFill>
                <a:latin typeface="Times New Roman" pitchFamily="18" charset="0"/>
              </a:rPr>
              <a:t>Государственный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4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1. Создание условий для получения обучающимися качественного образования в соответствии с государственными стандартами;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2. Развитие творческой, конкурентоспособной, общественно-активной, функционально и устойчиво развитой личности;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2000" b="1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1800" b="1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80808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80808"/>
                </a:solidFill>
                <a:latin typeface="Times New Roman" pitchFamily="18" charset="0"/>
              </a:rPr>
              <a:t>Социальный заказ: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4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1. Организация учебного процесса в безопасных и комфортных условиях;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0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altLang="ru-RU" sz="2000" dirty="0" smtClean="0">
                <a:solidFill>
                  <a:srgbClr val="080808"/>
                </a:solidFill>
                <a:latin typeface="Times New Roman" pitchFamily="18" charset="0"/>
              </a:rPr>
              <a:t>2. Обеспечение качества образования, позволяющего учащимся эффективно взаимодействовать с членами общества в соответствии с требованиями эпохи.</a:t>
            </a:r>
          </a:p>
        </p:txBody>
      </p:sp>
      <p:pic>
        <p:nvPicPr>
          <p:cNvPr id="12292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8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1071563" y="49213"/>
            <a:ext cx="67865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5010150" algn="l"/>
              </a:tabLst>
            </a:pPr>
            <a:r>
              <a:rPr kumimoji="0" lang="ru-RU" altLang="ru-RU" sz="2400" b="1">
                <a:solidFill>
                  <a:srgbClr val="080808"/>
                </a:solidFill>
                <a:latin typeface="Arial" charset="0"/>
                <a:cs typeface="Times New Roman" pitchFamily="18" charset="0"/>
              </a:rPr>
              <a:t>Результаты выпускных экзаменов </a:t>
            </a:r>
          </a:p>
          <a:p>
            <a:pPr algn="ctr">
              <a:tabLst>
                <a:tab pos="5010150" algn="l"/>
              </a:tabLst>
            </a:pPr>
            <a:r>
              <a:rPr kumimoji="0" lang="ru-RU" altLang="ru-RU" sz="2400" b="1">
                <a:solidFill>
                  <a:srgbClr val="080808"/>
                </a:solidFill>
                <a:latin typeface="Arial" charset="0"/>
                <a:cs typeface="Times New Roman" pitchFamily="18" charset="0"/>
              </a:rPr>
              <a:t>за курс основной (общей) школы в новой форме за 2012-2013 уч.год</a:t>
            </a:r>
            <a:endParaRPr kumimoji="0" lang="ru-RU" altLang="ru-RU" sz="2400">
              <a:solidFill>
                <a:srgbClr val="080808"/>
              </a:solidFill>
              <a:latin typeface="Arial" charset="0"/>
            </a:endParaRPr>
          </a:p>
          <a:p>
            <a:pPr algn="ctr" eaLnBrk="0" hangingPunct="0">
              <a:tabLst>
                <a:tab pos="5010150" algn="l"/>
              </a:tabLst>
            </a:pPr>
            <a:endParaRPr kumimoji="0" lang="ru-RU" altLang="ru-RU" sz="2400">
              <a:solidFill>
                <a:srgbClr val="080808"/>
              </a:solidFill>
              <a:latin typeface="Arial" charset="0"/>
            </a:endParaRP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114"/>
          <p:cNvSpPr>
            <a:spLocks noChangeArrowheads="1"/>
          </p:cNvSpPr>
          <p:nvPr/>
        </p:nvSpPr>
        <p:spPr bwMode="auto">
          <a:xfrm>
            <a:off x="2428875" y="1631950"/>
            <a:ext cx="36845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ru-RU" altLang="ru-RU" sz="1400" b="1">
                <a:solidFill>
                  <a:srgbClr val="080808"/>
                </a:solidFill>
                <a:cs typeface="Times New Roman" pitchFamily="18" charset="0"/>
              </a:rPr>
              <a:t>4.        По биологии (учитель Павлова Н.Л.)</a:t>
            </a:r>
            <a:endParaRPr kumimoji="0" lang="ru-RU" altLang="ru-RU" sz="1400">
              <a:solidFill>
                <a:srgbClr val="080808"/>
              </a:solidFill>
              <a:latin typeface="Verdana" pitchFamily="34" charset="0"/>
            </a:endParaRPr>
          </a:p>
        </p:txBody>
      </p:sp>
      <p:sp>
        <p:nvSpPr>
          <p:cNvPr id="39941" name="Rectangle 219"/>
          <p:cNvSpPr>
            <a:spLocks noChangeArrowheads="1"/>
          </p:cNvSpPr>
          <p:nvPr/>
        </p:nvSpPr>
        <p:spPr bwMode="auto">
          <a:xfrm>
            <a:off x="2357438" y="3498850"/>
            <a:ext cx="42687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ru-RU" altLang="ru-RU" sz="1400" b="1">
                <a:solidFill>
                  <a:srgbClr val="080808"/>
                </a:solidFill>
                <a:cs typeface="Times New Roman" pitchFamily="18" charset="0"/>
              </a:rPr>
              <a:t>5.        По обществознанию (учитель Баляева К.А.)</a:t>
            </a:r>
            <a:endParaRPr kumimoji="0" lang="ru-RU" altLang="ru-RU" sz="1400">
              <a:solidFill>
                <a:srgbClr val="080808"/>
              </a:solidFill>
              <a:latin typeface="Verdana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44588" y="2349500"/>
          <a:ext cx="7572375" cy="1000125"/>
        </p:xfrm>
        <a:graphic>
          <a:graphicData uri="http://schemas.openxmlformats.org/drawingml/2006/table">
            <a:tbl>
              <a:tblPr/>
              <a:tblGrid>
                <a:gridCol w="1037653"/>
                <a:gridCol w="933008"/>
                <a:gridCol w="1867482"/>
                <a:gridCol w="1866750"/>
                <a:gridCol w="1867482"/>
              </a:tblGrid>
              <a:tr h="2500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4,57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4,50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83,4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0" marR="6361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187450" y="4005263"/>
          <a:ext cx="7358062" cy="1000125"/>
        </p:xfrm>
        <a:graphic>
          <a:graphicData uri="http://schemas.openxmlformats.org/drawingml/2006/table">
            <a:tbl>
              <a:tblPr/>
              <a:tblGrid>
                <a:gridCol w="1041944"/>
                <a:gridCol w="902303"/>
                <a:gridCol w="1804605"/>
                <a:gridCol w="1804605"/>
                <a:gridCol w="1804605"/>
              </a:tblGrid>
              <a:tr h="26275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4,62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33,62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87,5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92" name="Rectangle 74"/>
          <p:cNvSpPr>
            <a:spLocks noChangeArrowheads="1"/>
          </p:cNvSpPr>
          <p:nvPr/>
        </p:nvSpPr>
        <p:spPr bwMode="auto">
          <a:xfrm>
            <a:off x="2500313" y="5137150"/>
            <a:ext cx="8143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080808"/>
                </a:solidFill>
              </a:rPr>
              <a:t>6.       </a:t>
            </a:r>
            <a:r>
              <a:rPr lang="ru-RU" altLang="ru-RU" sz="1400" b="1">
                <a:solidFill>
                  <a:srgbClr val="080808"/>
                </a:solidFill>
              </a:rPr>
              <a:t>По химии (учитель Алеева Р.В.)</a:t>
            </a:r>
            <a:endParaRPr lang="ru-RU" altLang="ru-RU" sz="1400">
              <a:solidFill>
                <a:srgbClr val="080808"/>
              </a:solidFill>
            </a:endParaRPr>
          </a:p>
          <a:p>
            <a:pPr eaLnBrk="0" hangingPunct="0"/>
            <a:endParaRPr lang="ru-RU" alt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58888" y="5516563"/>
          <a:ext cx="7358063" cy="1000125"/>
        </p:xfrm>
        <a:graphic>
          <a:graphicData uri="http://schemas.openxmlformats.org/drawingml/2006/table">
            <a:tbl>
              <a:tblPr/>
              <a:tblGrid>
                <a:gridCol w="1041945"/>
                <a:gridCol w="902303"/>
                <a:gridCol w="1804605"/>
                <a:gridCol w="1804605"/>
                <a:gridCol w="1804605"/>
              </a:tblGrid>
              <a:tr h="3333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в 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4,8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27,5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75" marR="640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40763" y="0"/>
            <a:ext cx="5032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14" y="0"/>
          <a:ext cx="7715271" cy="6726278"/>
        </p:xfrm>
        <a:graphic>
          <a:graphicData uri="http://schemas.openxmlformats.org/drawingml/2006/table">
            <a:tbl>
              <a:tblPr/>
              <a:tblGrid>
                <a:gridCol w="571503"/>
                <a:gridCol w="1643074"/>
                <a:gridCol w="928694"/>
                <a:gridCol w="1000132"/>
                <a:gridCol w="1144296"/>
                <a:gridCol w="1213786"/>
                <a:gridCol w="1213786"/>
              </a:tblGrid>
              <a:tr h="340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Среднее значение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2009 г.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2010 г.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2011 г.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2012 г.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2013 г.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58,7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60,58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67,33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69,3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66,47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51,14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54,32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57,86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61,8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54,5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57,93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62,2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64,3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67,2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58,2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60,0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61,1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63,4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матема-тика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48,7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53,19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54,6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52,4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42,6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49,65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49,34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41,9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44,7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49,9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56,6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42,6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44,6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химия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60,33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79,5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79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53,47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55,36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60,48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60,3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72,4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58,8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61,0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75,0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57,3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67,8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общество знание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55,65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60,37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63,25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63,125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54,48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55,27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55,6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64,2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55,6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61,4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57,1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55,2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56,23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51,6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61,7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45,5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49,5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54,2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56,1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46,2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50,1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50,7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53,8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62,9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49,3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51,1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54,8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64,3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68,2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69,1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73,5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62,6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59,1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56,72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51,2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58,39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56,4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56,9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65,8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52,3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54,0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39,8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41,66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47,33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39,8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57,5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46,15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45,73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47,19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43,55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47,7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50,7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52,3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48,1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59,0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48,9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51,5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46,7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53,5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информа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тика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54,5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47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59,6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61,2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59,4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55,8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67,35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64,0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67,8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71,05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62,7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59,7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60,3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63,1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rowSpan="4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литера тура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школе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57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69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56,4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56,2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 РТ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56,3</a:t>
                      </a:r>
                      <a:endParaRPr lang="ru-RU" sz="90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80808"/>
                          </a:solidFill>
                          <a:latin typeface="+mn-lt"/>
                          <a:ea typeface="Calibri"/>
                          <a:cs typeface="Times New Roman"/>
                        </a:rPr>
                        <a:t>81,1</a:t>
                      </a:r>
                      <a:endParaRPr lang="ru-RU" sz="900" dirty="0">
                        <a:solidFill>
                          <a:srgbClr val="080808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 РФ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80808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56,3</a:t>
                      </a:r>
                    </a:p>
                  </a:txBody>
                  <a:tcPr marL="29780" marR="29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80808"/>
                          </a:solidFill>
                          <a:latin typeface="+mj-lt"/>
                          <a:ea typeface="Calibri"/>
                          <a:cs typeface="Times New Roman"/>
                        </a:rPr>
                        <a:t>72,4</a:t>
                      </a:r>
                    </a:p>
                  </a:txBody>
                  <a:tcPr marL="29780" marR="297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990" name="Rectangle 198"/>
          <p:cNvSpPr>
            <a:spLocks noChangeArrowheads="1"/>
          </p:cNvSpPr>
          <p:nvPr/>
        </p:nvSpPr>
        <p:spPr bwMode="auto">
          <a:xfrm>
            <a:off x="428596" y="0"/>
            <a:ext cx="55399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 anchor="ctr">
            <a:spAutoFit/>
          </a:bodyPr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rgbClr val="080808"/>
                </a:solidFill>
                <a:latin typeface="+mj-lt"/>
                <a:ea typeface="Calibri" pitchFamily="34" charset="0"/>
                <a:cs typeface="Arial" pitchFamily="34" charset="0"/>
              </a:rPr>
              <a:t>Мониторинг результатов ЕГЭ</a:t>
            </a:r>
            <a:endParaRPr lang="ru-RU" sz="2400" dirty="0">
              <a:solidFill>
                <a:srgbClr val="080808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763713" y="58738"/>
            <a:ext cx="5022850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ru-RU" altLang="ru-RU" sz="2000" b="1">
                <a:solidFill>
                  <a:srgbClr val="080808"/>
                </a:solidFill>
                <a:cs typeface="Times New Roman" pitchFamily="18" charset="0"/>
              </a:rPr>
              <a:t>Итоги  интернет- тестирования 11 класса </a:t>
            </a:r>
          </a:p>
          <a:p>
            <a:pPr eaLnBrk="0" hangingPunct="0"/>
            <a:r>
              <a:rPr kumimoji="0" lang="ru-RU" altLang="ru-RU" sz="2000" b="1">
                <a:solidFill>
                  <a:srgbClr val="080808"/>
                </a:solidFill>
                <a:cs typeface="Times New Roman" pitchFamily="18" charset="0"/>
              </a:rPr>
              <a:t>                по линии МО и Н РТ </a:t>
            </a:r>
            <a:endParaRPr kumimoji="0" lang="ru-RU" altLang="ru-RU" sz="2000">
              <a:solidFill>
                <a:srgbClr val="080808"/>
              </a:solidFill>
            </a:endParaRPr>
          </a:p>
          <a:p>
            <a:pPr eaLnBrk="0" hangingPunct="0"/>
            <a:r>
              <a:rPr kumimoji="0" lang="ru-RU" altLang="ru-RU" sz="2000" b="1">
                <a:solidFill>
                  <a:srgbClr val="080808"/>
                </a:solidFill>
                <a:cs typeface="Times New Roman" pitchFamily="18" charset="0"/>
              </a:rPr>
              <a:t>                  (по заданиям КФУ</a:t>
            </a:r>
            <a:r>
              <a:rPr kumimoji="0" lang="ru-RU" altLang="ru-RU" sz="1200" b="1">
                <a:cs typeface="Times New Roman" pitchFamily="18" charset="0"/>
              </a:rPr>
              <a:t>)</a:t>
            </a:r>
            <a:endParaRPr kumimoji="0" lang="ru-RU" altLang="ru-RU" sz="800"/>
          </a:p>
          <a:p>
            <a:pPr eaLnBrk="0" hangingPunct="0"/>
            <a:endParaRPr kumimoji="0" lang="ru-RU" altLang="ru-RU">
              <a:latin typeface="Verdana" pitchFamily="34" charset="0"/>
            </a:endParaRP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827088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071563"/>
          <a:ext cx="8643938" cy="4286249"/>
        </p:xfrm>
        <a:graphic>
          <a:graphicData uri="http://schemas.openxmlformats.org/drawingml/2006/table">
            <a:tbl>
              <a:tblPr/>
              <a:tblGrid>
                <a:gridCol w="1201359"/>
                <a:gridCol w="799012"/>
                <a:gridCol w="1101583"/>
                <a:gridCol w="1154310"/>
                <a:gridCol w="914200"/>
                <a:gridCol w="848494"/>
                <a:gridCol w="800635"/>
                <a:gridCol w="935291"/>
                <a:gridCol w="889054"/>
              </a:tblGrid>
              <a:tr h="1236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тестирования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уч-в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 выполнения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кач-во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усп-ть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самый высокий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самый низкий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6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 – учитель </a:t>
                      </a:r>
                      <a:r>
                        <a:rPr lang="ru-RU" sz="1400" b="1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Зеленеева</a:t>
                      </a: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В.И.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3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11.04.2014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 заданий – 14 макс.балл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 из 14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(1 уч-ся)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из 14     (1 уч-ся)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16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 – </a:t>
                      </a:r>
                      <a:r>
                        <a:rPr lang="ru-RU" sz="1400" b="1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Баляева</a:t>
                      </a: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К.А.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4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12.04.2014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 задания – 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 макс.балл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65,3%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 из 33 (1 уч-ся)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 из 33      (1 уч-ся)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1692275" y="139700"/>
            <a:ext cx="58388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ru-RU" altLang="ru-RU" sz="2400" b="1">
                <a:solidFill>
                  <a:srgbClr val="080808"/>
                </a:solidFill>
                <a:cs typeface="Times New Roman" pitchFamily="18" charset="0"/>
              </a:rPr>
              <a:t>Итоги  интернет- тестирования 9 класса </a:t>
            </a:r>
          </a:p>
          <a:p>
            <a:pPr eaLnBrk="0" hangingPunct="0"/>
            <a:r>
              <a:rPr kumimoji="0" lang="ru-RU" altLang="ru-RU" sz="2400" b="1">
                <a:solidFill>
                  <a:srgbClr val="080808"/>
                </a:solidFill>
                <a:cs typeface="Times New Roman" pitchFamily="18" charset="0"/>
              </a:rPr>
              <a:t>           по линии МО и Н РТ </a:t>
            </a:r>
            <a:endParaRPr kumimoji="0" lang="ru-RU" altLang="ru-RU" sz="2400">
              <a:solidFill>
                <a:srgbClr val="080808"/>
              </a:solidFill>
            </a:endParaRPr>
          </a:p>
          <a:p>
            <a:pPr eaLnBrk="0" hangingPunct="0"/>
            <a:r>
              <a:rPr kumimoji="0" lang="ru-RU" altLang="ru-RU" sz="2400" b="1">
                <a:solidFill>
                  <a:srgbClr val="080808"/>
                </a:solidFill>
                <a:cs typeface="Times New Roman" pitchFamily="18" charset="0"/>
              </a:rPr>
              <a:t>              (по заданиям КФУ)</a:t>
            </a:r>
            <a:endParaRPr kumimoji="0" lang="ru-RU" altLang="ru-RU" sz="2400">
              <a:solidFill>
                <a:srgbClr val="080808"/>
              </a:solidFill>
            </a:endParaRPr>
          </a:p>
          <a:p>
            <a:pPr eaLnBrk="0" hangingPunct="0"/>
            <a:endParaRPr kumimoji="0" lang="ru-RU" altLang="ru-RU" sz="2400">
              <a:solidFill>
                <a:srgbClr val="080808"/>
              </a:solidFill>
              <a:latin typeface="Verdana" pitchFamily="34" charset="0"/>
            </a:endParaRP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333375"/>
            <a:ext cx="8270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1428750"/>
          <a:ext cx="8572500" cy="4357688"/>
        </p:xfrm>
        <a:graphic>
          <a:graphicData uri="http://schemas.openxmlformats.org/drawingml/2006/table">
            <a:tbl>
              <a:tblPr/>
              <a:tblGrid>
                <a:gridCol w="1616533"/>
                <a:gridCol w="734787"/>
                <a:gridCol w="1178533"/>
                <a:gridCol w="1138810"/>
                <a:gridCol w="813389"/>
                <a:gridCol w="754929"/>
                <a:gridCol w="712347"/>
                <a:gridCol w="832155"/>
                <a:gridCol w="791017"/>
              </a:tblGrid>
              <a:tr h="1452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тестирования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уч-в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балл выполнения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процент выполнения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средняя оценка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кач-во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усп-ть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самый высокий балл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самый низкий 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 – Ганиева А.А.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9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14.04.2013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 заданий – 30 макс.балл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 из 30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(3 уч-ся)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 из 30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(1 уч-ся)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 – учитель </a:t>
                      </a:r>
                      <a:r>
                        <a:rPr lang="ru-RU" sz="1400" b="1" dirty="0" err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Зеленеева</a:t>
                      </a:r>
                      <a:r>
                        <a:rPr lang="ru-RU" sz="1400" b="1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В.И.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9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15.04.2013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 заданий – 30 макс.балл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85,7%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 и14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(1 уч-ся)</a:t>
                      </a:r>
                      <a:endParaRPr lang="ru-RU" sz="140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8080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  из 14    (1 уч-ся)</a:t>
                      </a:r>
                      <a:endParaRPr lang="ru-RU" sz="1400" dirty="0">
                        <a:solidFill>
                          <a:srgbClr val="080808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84" marR="61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   </a:t>
            </a:r>
            <a:r>
              <a:rPr lang="ru-RU" altLang="ru-RU" sz="4000" dirty="0" smtClean="0">
                <a:solidFill>
                  <a:srgbClr val="080808"/>
                </a:solidFill>
              </a:rPr>
              <a:t>Итоги олимпиад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(муниципальный уровень)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800" smtClean="0">
                <a:solidFill>
                  <a:srgbClr val="080808"/>
                </a:solidFill>
              </a:rPr>
              <a:t>Учащиеся школы участвовали на муниципальном туре олимпиад по 20 предметам: из 65 участников – 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80808"/>
                </a:solidFill>
              </a:rPr>
              <a:t>        6 победителей и 11 призёров</a:t>
            </a:r>
          </a:p>
        </p:txBody>
      </p:sp>
      <p:pic>
        <p:nvPicPr>
          <p:cNvPr id="44036" name="Picture 4" descr="грамота Массарова Алия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3500438"/>
            <a:ext cx="141287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ПГ за олим Саф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284538"/>
            <a:ext cx="1376363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Gramota Кашапов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4221163"/>
            <a:ext cx="14144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85113" y="333375"/>
            <a:ext cx="8270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80808"/>
                </a:solidFill>
              </a:rPr>
              <a:t>Итоги научно-практических</a:t>
            </a:r>
            <a:br>
              <a:rPr lang="ru-RU" altLang="ru-RU" sz="4000" smtClean="0">
                <a:solidFill>
                  <a:srgbClr val="080808"/>
                </a:solidFill>
              </a:rPr>
            </a:br>
            <a:r>
              <a:rPr lang="ru-RU" altLang="ru-RU" sz="4000" smtClean="0">
                <a:solidFill>
                  <a:srgbClr val="080808"/>
                </a:solidFill>
              </a:rPr>
              <a:t>             конференций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76400"/>
            <a:ext cx="907415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      </a:t>
            </a:r>
            <a:r>
              <a:rPr lang="ru-RU" altLang="ru-RU" sz="2800" smtClean="0">
                <a:solidFill>
                  <a:srgbClr val="080808"/>
                </a:solidFill>
              </a:rPr>
              <a:t>Ежегодно увеличивается количество учащихся, выступающих со своими исследовательскими работами на научно-практических конференциях.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80808"/>
                </a:solidFill>
              </a:rPr>
              <a:t>      В этом году ребята приняли участие на 6 конференциях, среди них 2 призера, многие результаты еще неизвестны</a:t>
            </a:r>
          </a:p>
        </p:txBody>
      </p:sp>
      <p:pic>
        <p:nvPicPr>
          <p:cNvPr id="45060" name="Picture 4" descr="грамота Гульшат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4581525"/>
            <a:ext cx="15160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Свид уч Челны Саф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4724400"/>
            <a:ext cx="19446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7" descr="Грамота Исхакый 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2213" y="4292600"/>
            <a:ext cx="146367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2088" y="908050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>
                <a:solidFill>
                  <a:srgbClr val="080808"/>
                </a:solidFill>
              </a:rPr>
              <a:t>Итоги предметных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    конкурсов-игр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28750"/>
            <a:ext cx="9074150" cy="4632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080808"/>
                </a:solidFill>
              </a:rPr>
              <a:t>Всероссийский конкурс-игра по информатике «КИТ-2013»: </a:t>
            </a:r>
            <a:r>
              <a:rPr lang="ru-RU" altLang="ru-RU" sz="2000" smtClean="0">
                <a:solidFill>
                  <a:srgbClr val="080808"/>
                </a:solidFill>
              </a:rPr>
              <a:t>всего участников – 104, из них 2 победителя, 3 призёров на районном уровне.</a:t>
            </a:r>
          </a:p>
          <a:p>
            <a:pPr eaLnBrk="1" hangingPunct="1">
              <a:buFontTx/>
              <a:buNone/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080808"/>
                </a:solidFill>
              </a:rPr>
              <a:t>Всероссийская конкурс-игра по языкознанию «Русский медвежонок – 2013»: </a:t>
            </a:r>
            <a:r>
              <a:rPr lang="ru-RU" altLang="ru-RU" sz="2000" smtClean="0">
                <a:solidFill>
                  <a:srgbClr val="080808"/>
                </a:solidFill>
              </a:rPr>
              <a:t>всего участников – 147, из них 1 победитель на районном уровне.</a:t>
            </a:r>
          </a:p>
          <a:p>
            <a:pPr eaLnBrk="1" hangingPunct="1">
              <a:buFontTx/>
              <a:buNone/>
            </a:pPr>
            <a:endParaRPr lang="ru-RU" altLang="ru-RU" sz="2000" b="1" smtClean="0">
              <a:solidFill>
                <a:srgbClr val="080808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080808"/>
                </a:solidFill>
              </a:rPr>
              <a:t>Всероссийский Молодёжный математический чемпионат: </a:t>
            </a:r>
            <a:r>
              <a:rPr lang="ru-RU" altLang="ru-RU" sz="2000" smtClean="0">
                <a:solidFill>
                  <a:srgbClr val="080808"/>
                </a:solidFill>
              </a:rPr>
              <a:t>всего участников -35, из них 5 победителей, 6 призеров. </a:t>
            </a:r>
          </a:p>
          <a:p>
            <a:pPr eaLnBrk="1" hangingPunct="1">
              <a:buFontTx/>
              <a:buNone/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080808"/>
                </a:solidFill>
              </a:rPr>
              <a:t>Молодёжный географический чемпионат: </a:t>
            </a:r>
            <a:r>
              <a:rPr lang="ru-RU" altLang="ru-RU" sz="2000" smtClean="0">
                <a:solidFill>
                  <a:srgbClr val="080808"/>
                </a:solidFill>
              </a:rPr>
              <a:t>всего участников – 19, из них 5 победителей, 6 призеров.</a:t>
            </a:r>
          </a:p>
          <a:p>
            <a:pPr eaLnBrk="1" hangingPunct="1">
              <a:buFontTx/>
              <a:buNone/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080808"/>
                </a:solidFill>
              </a:rPr>
              <a:t>Всероссийская конкурс-игра по английскому языку «Британский бульдог – 2013»: </a:t>
            </a:r>
            <a:r>
              <a:rPr lang="ru-RU" altLang="ru-RU" sz="2000" smtClean="0">
                <a:solidFill>
                  <a:srgbClr val="080808"/>
                </a:solidFill>
              </a:rPr>
              <a:t>всего участников – 41, из них 1 победитель на муниципальном уровне 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4048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    </a:t>
            </a:r>
            <a:r>
              <a:rPr lang="ru-RU" altLang="ru-RU" sz="4000" dirty="0" smtClean="0">
                <a:solidFill>
                  <a:srgbClr val="080808"/>
                </a:solidFill>
              </a:rPr>
              <a:t>Итоги конкурсов 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различной направленности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912813" y="1912938"/>
            <a:ext cx="7772400" cy="4546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080808"/>
                </a:solidFill>
              </a:rPr>
              <a:t>Участников</a:t>
            </a:r>
            <a:r>
              <a:rPr lang="ru-RU" altLang="ru-RU" smtClean="0">
                <a:solidFill>
                  <a:srgbClr val="080808"/>
                </a:solidFill>
              </a:rPr>
              <a:t> –   68   человек, из них: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mtClean="0">
                <a:solidFill>
                  <a:srgbClr val="080808"/>
                </a:solidFill>
              </a:rPr>
              <a:t>15 победителя,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altLang="ru-RU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mtClean="0">
                <a:solidFill>
                  <a:srgbClr val="080808"/>
                </a:solidFill>
              </a:rPr>
              <a:t>18 призёров,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altLang="ru-RU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mtClean="0">
                <a:solidFill>
                  <a:srgbClr val="080808"/>
                </a:solidFill>
              </a:rPr>
              <a:t>35 участников.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mtClean="0">
              <a:solidFill>
                <a:srgbClr val="080808"/>
              </a:solidFill>
            </a:endParaRPr>
          </a:p>
        </p:txBody>
      </p:sp>
      <p:pic>
        <p:nvPicPr>
          <p:cNvPr id="47108" name="Picture 4" descr="Диплом Саф 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70827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Диплом Африк страсти 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2286000"/>
            <a:ext cx="1255713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диплом 2 стен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3357563"/>
            <a:ext cx="12033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 descr="диплом новые приключения Незнай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4786313"/>
            <a:ext cx="122237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 descr="команда 2013 0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5157788"/>
            <a:ext cx="110013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-21952" y="276225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080808"/>
                </a:solidFill>
              </a:rPr>
              <a:t>Медицинское сопровождение </a:t>
            </a:r>
            <a:br>
              <a:rPr lang="ru-RU" altLang="ru-RU" sz="3200" dirty="0" smtClean="0">
                <a:solidFill>
                  <a:srgbClr val="080808"/>
                </a:solidFill>
              </a:rPr>
            </a:br>
            <a:r>
              <a:rPr lang="ru-RU" altLang="ru-RU" sz="3200" dirty="0" smtClean="0">
                <a:solidFill>
                  <a:srgbClr val="080808"/>
                </a:solidFill>
              </a:rPr>
              <a:t>учебно-воспитательного процесса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96875" y="1400175"/>
            <a:ext cx="8747125" cy="4848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</a:t>
            </a:r>
            <a:r>
              <a:rPr lang="ru-RU" altLang="ru-RU" sz="1600" b="1" smtClean="0">
                <a:solidFill>
                  <a:srgbClr val="080808"/>
                </a:solidFill>
              </a:rPr>
              <a:t>Имеется следующее медицинское оборудование: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стерилизатор воздушный,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облучатели-рециркуляторы воздуха ультрафиолетовый бактерицидный (2 шт),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 медицинский инструментальный столик,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плантограф детский,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фармацевтические холодильники ( 2 шт).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</a:t>
            </a:r>
            <a:r>
              <a:rPr lang="ru-RU" altLang="ru-RU" sz="1600" b="1" smtClean="0">
                <a:solidFill>
                  <a:srgbClr val="080808"/>
                </a:solidFill>
              </a:rPr>
              <a:t>Мероприятия медицинского направления: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-сотрудничество с Центральной поликлиникой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-ежегодный углубленный  медицинский осмотр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педагогов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-ежегодный  медицинский осмотр  учащихся школы,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ежегодная вакцинация против гриппа учащихся 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учителей школы.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-ежегодное санаторное лечение педагогов в дни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каникул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b="1" smtClean="0">
                <a:solidFill>
                  <a:srgbClr val="080808"/>
                </a:solidFill>
              </a:rPr>
              <a:t>      Пропаганда здорового образа жизни: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-рубрика о спорте в школьной газете,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-проведение спортивных праздников «Зарница», спортивных соревнований,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-исследовательская деятельность и публичные выступления учащихся в рамках работы секций экологического направления различных конкурсов,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- проведение традиционных Дней здоровья.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DSC068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636838"/>
            <a:ext cx="329406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Организация питания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82675" y="1114425"/>
            <a:ext cx="78105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/>
              <a:t>    </a:t>
            </a:r>
            <a:r>
              <a:rPr lang="ru-RU" altLang="ru-RU" sz="2000" b="1" smtClean="0">
                <a:solidFill>
                  <a:srgbClr val="080808"/>
                </a:solidFill>
              </a:rPr>
              <a:t>Охват горячим питанием составляет 100%.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  Питание организовано по нескольким направлениям: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дотационное питание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питание группы продленного дня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выполнение  питьевого режима: установлен питьевой фильтр воды.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</a:rPr>
              <a:t>       В качестве достижений можно считать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доступный общественный контроль со стороны родительского комитета, совета старшеклассников;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работу  «Почты доверия», содержимое которой изымается 1 раз в неделю и анализируется в присутствии заведующего столовой.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</a:endParaRP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F:\DSC076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518025"/>
            <a:ext cx="18240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F:\DSC078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4545013"/>
            <a:ext cx="1787525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04913" y="476250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5400" b="1" smtClean="0">
                <a:solidFill>
                  <a:srgbClr val="080808"/>
                </a:solidFill>
              </a:rPr>
              <a:t>Нормативные</a:t>
            </a:r>
            <a:br>
              <a:rPr lang="ru-RU" altLang="ru-RU" sz="5400" b="1" smtClean="0">
                <a:solidFill>
                  <a:srgbClr val="080808"/>
                </a:solidFill>
              </a:rPr>
            </a:br>
            <a:r>
              <a:rPr lang="ru-RU" altLang="ru-RU" sz="5400" b="1" smtClean="0">
                <a:solidFill>
                  <a:srgbClr val="080808"/>
                </a:solidFill>
              </a:rPr>
              <a:t> документы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871663"/>
            <a:ext cx="4191000" cy="47244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Лицензия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08588" y="2133600"/>
            <a:ext cx="4343400" cy="47244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Аккредитация</a:t>
            </a:r>
          </a:p>
        </p:txBody>
      </p:sp>
      <p:pic>
        <p:nvPicPr>
          <p:cNvPr id="13317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Аккредитация1 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8575" y="2830513"/>
            <a:ext cx="24796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аккредитация2 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1775" y="3284538"/>
            <a:ext cx="25304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лиц!00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565400"/>
            <a:ext cx="26606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</a:t>
            </a:r>
            <a:r>
              <a:rPr lang="ru-RU" altLang="ru-RU" sz="4000" b="1" dirty="0" smtClean="0">
                <a:solidFill>
                  <a:srgbClr val="080808"/>
                </a:solidFill>
              </a:rPr>
              <a:t>Обеспечение </a:t>
            </a:r>
            <a:br>
              <a:rPr lang="ru-RU" altLang="ru-RU" sz="4000" b="1" dirty="0" smtClean="0">
                <a:solidFill>
                  <a:srgbClr val="080808"/>
                </a:solidFill>
              </a:rPr>
            </a:br>
            <a:r>
              <a:rPr lang="ru-RU" altLang="ru-RU" sz="4000" b="1" dirty="0" smtClean="0">
                <a:solidFill>
                  <a:srgbClr val="080808"/>
                </a:solidFill>
              </a:rPr>
              <a:t>безопасности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189038" y="1412875"/>
            <a:ext cx="7954962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/>
              <a:t>           </a:t>
            </a:r>
            <a:r>
              <a:rPr lang="ru-RU" altLang="ru-RU" sz="1600" smtClean="0">
                <a:solidFill>
                  <a:srgbClr val="080808"/>
                </a:solidFill>
              </a:rPr>
              <a:t>Приоритетным направлением в области организации условий безопасности школа считает совокупность мероприятий образовательного, просветительного, административно-хозяйственного и охранного характера с обязательной организацией мониторинга: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Динамики чрезвычайных ситуаций;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Количества вынесенных предписаний со стороны органов контроля условий безопасности;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Уровня материально-технического обеспечения безопасных условий в образовательной среде;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Развития нормативно-правовой базы безопасности образовательного пространства;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Кадрового и материального обеспечения предмета ОБЖ;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Уровня и качества проведения практических мероприятий, формирующих способность учащихся и педагогов к действиям в экстремальных ситуациях.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Данных об ущербе для жизни и здоровья детей, связанные с условиями пребывания в ОУ;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Доступности медицинской помощи;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smtClean="0">
              <a:solidFill>
                <a:srgbClr val="080808"/>
              </a:solidFill>
            </a:endParaRP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3333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9863" y="5229225"/>
            <a:ext cx="22320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4868863"/>
            <a:ext cx="25209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>
                <a:solidFill>
                  <a:srgbClr val="080808"/>
                </a:solidFill>
              </a:rPr>
              <a:t>Организация воспитательного процесса в школе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676400"/>
            <a:ext cx="8026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  </a:t>
            </a:r>
            <a:r>
              <a:rPr lang="ru-RU" altLang="ru-RU" sz="1800" b="1" smtClean="0">
                <a:solidFill>
                  <a:srgbClr val="080808"/>
                </a:solidFill>
              </a:rPr>
              <a:t>Виды внеклассной деятельности, которая осуществляется по различным направлениям</a:t>
            </a:r>
            <a:r>
              <a:rPr lang="ru-RU" altLang="ru-RU" sz="1800" smtClean="0">
                <a:solidFill>
                  <a:srgbClr val="080808"/>
                </a:solidFill>
              </a:rPr>
              <a:t>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smtClean="0">
                <a:solidFill>
                  <a:srgbClr val="080808"/>
                </a:solidFill>
              </a:rPr>
              <a:t>познавательная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smtClean="0">
                <a:solidFill>
                  <a:srgbClr val="080808"/>
                </a:solidFill>
              </a:rPr>
              <a:t>гражданско-патриотическая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smtClean="0">
                <a:solidFill>
                  <a:srgbClr val="080808"/>
                </a:solidFill>
              </a:rPr>
              <a:t>спортивно-оздоровительная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smtClean="0">
                <a:solidFill>
                  <a:srgbClr val="080808"/>
                </a:solidFill>
              </a:rPr>
              <a:t>художественно-эстетическая деятельность,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 sz="1800" smtClean="0">
                <a:solidFill>
                  <a:srgbClr val="080808"/>
                </a:solidFill>
              </a:rPr>
              <a:t>организационно-массовая деятельность</a:t>
            </a:r>
            <a:r>
              <a:rPr lang="ru-RU" altLang="ru-RU" smtClean="0"/>
              <a:t>. 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765175"/>
            <a:ext cx="936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6" descr="DSC076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652963"/>
            <a:ext cx="3006725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4687888"/>
            <a:ext cx="3006725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1547813" y="739775"/>
            <a:ext cx="70564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kumimoji="0" lang="ru-RU" altLang="ru-RU">
                <a:solidFill>
                  <a:srgbClr val="080808"/>
                </a:solidFill>
              </a:rPr>
              <a:t>В школе работают 2 ученические общественные организации:</a:t>
            </a:r>
          </a:p>
          <a:p>
            <a:r>
              <a:rPr kumimoji="0" lang="ru-RU" altLang="ru-RU">
                <a:solidFill>
                  <a:srgbClr val="080808"/>
                </a:solidFill>
              </a:rPr>
              <a:t>-</a:t>
            </a:r>
            <a:r>
              <a:rPr kumimoji="0" lang="ru-RU" altLang="ru-RU" b="1">
                <a:solidFill>
                  <a:srgbClr val="080808"/>
                </a:solidFill>
              </a:rPr>
              <a:t> Школьная Дума </a:t>
            </a:r>
            <a:r>
              <a:rPr kumimoji="0" lang="ru-RU" altLang="ru-RU">
                <a:solidFill>
                  <a:srgbClr val="080808"/>
                </a:solidFill>
              </a:rPr>
              <a:t>(ШД) – является высшим органом самоуправления школы. Депутаты школьной Думы состоит из числа учащиеся 8-11-х классов. </a:t>
            </a:r>
          </a:p>
          <a:p>
            <a:pPr>
              <a:buFontTx/>
              <a:buChar char="-"/>
            </a:pPr>
            <a:r>
              <a:rPr kumimoji="0" lang="ru-RU" altLang="ru-RU">
                <a:solidFill>
                  <a:srgbClr val="080808"/>
                </a:solidFill>
              </a:rPr>
              <a:t> </a:t>
            </a:r>
            <a:r>
              <a:rPr kumimoji="0" lang="ru-RU" altLang="ru-RU" b="1">
                <a:solidFill>
                  <a:srgbClr val="080808"/>
                </a:solidFill>
              </a:rPr>
              <a:t>Детская общественная организация «Дружина имени Мусы Джалиля»</a:t>
            </a:r>
            <a:r>
              <a:rPr kumimoji="0" lang="ru-RU" altLang="ru-RU">
                <a:solidFill>
                  <a:srgbClr val="080808"/>
                </a:solidFill>
              </a:rPr>
              <a:t> создана и работает на базе Черемшанской средней общеобразовательной школы №1». ДОО объединяет в своих рядах  116  следопыта, 78 наследника и 53 наставника. Руководит организацией  Смирнова Екатерина Николаевна.  </a:t>
            </a:r>
          </a:p>
        </p:txBody>
      </p:sp>
      <p:pic>
        <p:nvPicPr>
          <p:cNvPr id="52227" name="Picture 5" descr="DSC065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3933825"/>
            <a:ext cx="3527425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6" descr="РОза ради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3933825"/>
            <a:ext cx="3232150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77813"/>
            <a:ext cx="93662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1152525" cy="1166813"/>
          </a:xfrm>
          <a:noFill/>
        </p:spPr>
      </p:pic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692150"/>
            <a:ext cx="8099425" cy="5689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   Основой ДОО «Дружина имени Мусы Джалиля» являются отряды, которые в своей деятельности руководствуются Уставом организации.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   “Следопыты ” – объединяет детей младшего школьного возраста, учащихся 1-4 классов.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  “Наследники ” – объединяет детей среднего школьного возраста учащихся 5-8 классов.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  «Наставники» - объединяет детей старшего школьного возраста учащихся 9-11 классов.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smtClean="0">
                <a:solidFill>
                  <a:srgbClr val="080808"/>
                </a:solidFill>
              </a:rPr>
              <a:t>        Дружина насчитывает 13 отрядов: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2 «а» класс – отряд «Лучик»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2 «б» класс – отряд «Веселый ветер»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3 «а» класс – отряд «Дружба»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3 «б» класс – отряд «Чемпионы»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4 «а» класс – отряд «Почемучки»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4 «б» класс – отряд « Феникс»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5 «а» класс – отряд «Веселая семейка»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5 «б» класс – отряд «Лидер»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6 «а» класс – отряд «Росток»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6 «б» класс – отряд «Бригантина»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7  класс – отряд «Алые паруса»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8 класс – отряд «Олимп»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1600" smtClean="0">
                <a:solidFill>
                  <a:srgbClr val="080808"/>
                </a:solidFill>
              </a:rPr>
              <a:t>9, 10 и 11 классы – отряд «Юность»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smtClean="0">
              <a:solidFill>
                <a:srgbClr val="080808"/>
              </a:solidFill>
            </a:endParaRPr>
          </a:p>
        </p:txBody>
      </p:sp>
      <p:pic>
        <p:nvPicPr>
          <p:cNvPr id="53252" name="Picture 4" descr="C:\Users\Екатерина\Documents\фото школы №1\принятие в СНТ\DSC046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852738"/>
            <a:ext cx="33845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Сентябрь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370013" y="1484313"/>
            <a:ext cx="7772400" cy="43068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Праздник «1 сентября – День знаний»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 «Мы теперь не просто дети – мы теперь ученики!»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15 сентября - День рождения СНТ 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        В течение месяца проходили акции: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1.«Школьный двор» (уборка пришкольной территории)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2.Акция «Найди себя» (занятость в кружках и секциях)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3. Республиканская природоохранная эколого-образовательная акция «Урок чистоты»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r>
              <a:rPr lang="ru-RU" sz="2000" dirty="0" smtClean="0">
                <a:solidFill>
                  <a:srgbClr val="080808"/>
                </a:solidFill>
                <a:latin typeface="+mj-lt"/>
              </a:rPr>
              <a:t>4. Акция "Посади дерево в подарок школе"</a:t>
            </a:r>
            <a:br>
              <a:rPr lang="ru-RU" sz="2000" dirty="0" smtClean="0">
                <a:solidFill>
                  <a:srgbClr val="080808"/>
                </a:solidFill>
                <a:latin typeface="+mj-lt"/>
              </a:rPr>
            </a:br>
            <a:endParaRPr lang="ru-RU" altLang="ru-RU" sz="2000" dirty="0" smtClean="0">
              <a:solidFill>
                <a:srgbClr val="080808"/>
              </a:solidFill>
              <a:latin typeface="+mj-lt"/>
            </a:endParaRPr>
          </a:p>
        </p:txBody>
      </p:sp>
      <p:pic>
        <p:nvPicPr>
          <p:cNvPr id="54276" name="Picture 4" descr="P10203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437063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188913"/>
            <a:ext cx="14398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8" descr="C:\Users\Екатерина\Documents\фото школы №1\DSC090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4508500"/>
            <a:ext cx="29527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5889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Октябрь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836613"/>
            <a:ext cx="8424863" cy="4954587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Концерт в доме престарелых «1 октября - День добра и уважения».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Праздничный концерт ко дню учителя.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«Дары осени» - выставка поделок из природного материала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 Конкурсная программа осеннего бала «Краски осени».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Парламентский урок  на тему «Молодежь против наркотиков».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В течение месяца проходили акции: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Благотворительная акция «Поздравим самых близких и дорогих»,  посвященная Международному Дню пожилых людей.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Всероссийская природоохранная акция «День посадки деревьев».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 Акция-конкурс «Помоги первокласснику безопасно прийти в школу</a:t>
            </a:r>
            <a:endParaRPr lang="ru-RU" altLang="ru-RU" sz="1800" smtClean="0">
              <a:solidFill>
                <a:srgbClr val="080808"/>
              </a:solidFill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4398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AutoShape 6" descr="15627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55302" name="Picture 9" descr="C:\Users\Екатерина\Documents\фото школы №1\фотки\DSC093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4292600"/>
            <a:ext cx="35274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10" descr="F:\фото школы №1\фотки\IMG_01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292600"/>
            <a:ext cx="33829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5175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Ноябрь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196975"/>
            <a:ext cx="8026400" cy="45942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Классные часы по теме «День народного единства» (2 -11 классах.)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Праздник «Осень – рыжая подружка»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«Осенний бал» для учащихся 8- 11 классов.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В течение месяца проходили акции: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Депутаты детской школьной Думы   на улицах  села Черемшан  провели акцию «</a:t>
            </a:r>
            <a:r>
              <a:rPr lang="ru-RU" sz="1800" dirty="0" err="1" smtClean="0">
                <a:solidFill>
                  <a:srgbClr val="080808"/>
                </a:solidFill>
                <a:latin typeface="+mj-lt"/>
              </a:rPr>
              <a:t>Черемшанцы</a:t>
            </a: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 – против курения!» 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Акция «Поздравь маму!»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1800" dirty="0" smtClean="0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0"/>
            <a:ext cx="122396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7" descr="C:\Users\Екатерина\Documents\оснь 4б\IMG_2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933825"/>
            <a:ext cx="3671888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8" descr="C:\Users\Екатерина\Desktop\3514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3933825"/>
            <a:ext cx="35274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8048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Декабрь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196975"/>
            <a:ext cx="8026400" cy="45942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1 декабря – Всероссийская акция </a:t>
            </a:r>
            <a:r>
              <a:rPr lang="ru-RU" sz="1800" i="1" smtClean="0">
                <a:solidFill>
                  <a:srgbClr val="080808"/>
                </a:solidFill>
              </a:rPr>
              <a:t>«Красная ленточка»</a:t>
            </a:r>
            <a:r>
              <a:rPr lang="ru-RU" sz="1800" smtClean="0">
                <a:solidFill>
                  <a:srgbClr val="080808"/>
                </a:solidFill>
              </a:rPr>
              <a:t>, приуроченная к Всемирному дню борьбы со СПИДом.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9 декабря праздничным концертом, который прошел под лозунгом «Мы живем, чтобы нести миру добро». 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13 декабря - Линейку памяти, посвященная погибшим комсомольцам, в пожаре школы 1953 года.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 Новогодние утренники в 1-4 классах, новогоднее представление 5-7 классах «Как Бармалей, мечтал Дедом Морозом стать» и новогодняя сказка на новый лад «Перо Жар птицы»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 </a:t>
            </a:r>
            <a:br>
              <a:rPr lang="ru-RU" sz="1800" smtClean="0"/>
            </a:br>
            <a:endParaRPr lang="ru-RU" altLang="ru-RU" sz="1800" smtClean="0">
              <a:solidFill>
                <a:srgbClr val="080808"/>
              </a:solidFill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0"/>
            <a:ext cx="143986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7" descr="C:\Users\Екатерина\Documents\фото школы №1\1 декабря\DSC097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4221163"/>
            <a:ext cx="3276600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8" descr="C:\Users\Екатерина\Desktop\3712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4149725"/>
            <a:ext cx="33115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7334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Январь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412875"/>
            <a:ext cx="8026400" cy="43783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19 января в бассейне ФОК "Черемшан" прошли соревнования на первенство района по плаванию среди учащихся образовательных учреждений. Участвовало 13 команд, наша команда МБОУ "Черемшанская СОШ №1" заняла 2-место.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Патриотический урок посвященный 70-летию Победы над фашизмом на  тему: «Мы - «Молодая гвардия», рассказывающую о трагических событиях  в г. Краснодон.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1800" smtClean="0">
                <a:solidFill>
                  <a:srgbClr val="080808"/>
                </a:solidFill>
              </a:rPr>
              <a:t>День снятия блокады города Ленинграда. </a:t>
            </a:r>
            <a:r>
              <a:rPr lang="ru-RU" sz="1800" smtClean="0"/>
              <a:t/>
            </a:r>
            <a:br>
              <a:rPr lang="ru-RU" sz="1800" smtClean="0"/>
            </a:br>
            <a:endParaRPr lang="ru-RU" altLang="ru-RU" sz="1800" smtClean="0">
              <a:solidFill>
                <a:srgbClr val="080808"/>
              </a:solidFill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4398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7" descr="C:\Users\Екатерина\Documents\Молодая гвардия\DSC001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005263"/>
            <a:ext cx="36004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8" descr="C:\Users\Екатерина\Desktop\4032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4005263"/>
            <a:ext cx="36004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Февраль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557338"/>
            <a:ext cx="8026400" cy="4114800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800" dirty="0" smtClean="0">
                <a:solidFill>
                  <a:srgbClr val="080808"/>
                </a:solidFill>
                <a:latin typeface="+mj-lt"/>
              </a:rPr>
              <a:t>Месячник по военно-патриотическому воспитанию школьников.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800" dirty="0" smtClean="0">
                <a:solidFill>
                  <a:srgbClr val="080808"/>
                </a:solidFill>
                <a:latin typeface="+mj-lt"/>
              </a:rPr>
              <a:t> </a:t>
            </a: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«Лыжня России»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Районный смотр – конкурс эстрадного искусства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     «Культура – мост мира»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Мероприятие, посвященное  Дню Защитника Отечества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     «Будем в армии служить»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Урок – беседа  по теме «История Черемшанского суда»</a:t>
            </a:r>
            <a:endParaRPr lang="ru-RU" altLang="ru-RU" sz="1800" dirty="0" smtClean="0">
              <a:solidFill>
                <a:srgbClr val="080808"/>
              </a:solidFill>
              <a:latin typeface="+mj-lt"/>
            </a:endParaRP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4398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11" descr="2361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076700"/>
            <a:ext cx="3240088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7" descr="C:\Users\Екатерина\Documents\DSC002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4076700"/>
            <a:ext cx="34559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808038"/>
            <a:ext cx="7772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smtClean="0"/>
              <a:t>    </a:t>
            </a:r>
            <a:r>
              <a:rPr lang="ru-RU" altLang="ru-RU" sz="5400" b="1" smtClean="0">
                <a:solidFill>
                  <a:srgbClr val="080808"/>
                </a:solidFill>
              </a:rPr>
              <a:t>Адресные </a:t>
            </a:r>
            <a:br>
              <a:rPr lang="ru-RU" altLang="ru-RU" sz="5400" b="1" smtClean="0">
                <a:solidFill>
                  <a:srgbClr val="080808"/>
                </a:solidFill>
              </a:rPr>
            </a:br>
            <a:r>
              <a:rPr lang="ru-RU" altLang="ru-RU" sz="5400" b="1" smtClean="0">
                <a:solidFill>
                  <a:srgbClr val="080808"/>
                </a:solidFill>
              </a:rPr>
              <a:t>данные школы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676400"/>
            <a:ext cx="8353425" cy="4560888"/>
          </a:xfrm>
        </p:spPr>
        <p:txBody>
          <a:bodyPr/>
          <a:lstStyle/>
          <a:p>
            <a:pPr eaLnBrk="1" hangingPunct="1"/>
            <a:endParaRPr lang="ru-RU" altLang="ru-RU" smtClean="0">
              <a:solidFill>
                <a:srgbClr val="080808"/>
              </a:solidFill>
            </a:endParaRPr>
          </a:p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Адрес школы:  (423100) с. Черемшан, ул. Советская, д.46</a:t>
            </a:r>
          </a:p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Е</a:t>
            </a:r>
            <a:r>
              <a:rPr lang="en-US" altLang="ru-RU" smtClean="0">
                <a:solidFill>
                  <a:srgbClr val="080808"/>
                </a:solidFill>
              </a:rPr>
              <a:t>-mail: </a:t>
            </a:r>
            <a:r>
              <a:rPr lang="en-US" altLang="ru-RU" smtClean="0">
                <a:solidFill>
                  <a:srgbClr val="080808"/>
                </a:solidFill>
                <a:hlinkClick r:id="rId2"/>
              </a:rPr>
              <a:t>Cher1_58@mail.ru</a:t>
            </a:r>
            <a:endParaRPr lang="ru-RU" altLang="ru-RU" smtClean="0">
              <a:solidFill>
                <a:srgbClr val="080808"/>
              </a:solidFill>
            </a:endParaRPr>
          </a:p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Сайт</a:t>
            </a:r>
            <a:r>
              <a:rPr lang="en-US" altLang="ru-RU" smtClean="0">
                <a:solidFill>
                  <a:srgbClr val="080808"/>
                </a:solidFill>
              </a:rPr>
              <a:t> </a:t>
            </a:r>
            <a:r>
              <a:rPr lang="ru-RU" altLang="ru-RU" smtClean="0">
                <a:solidFill>
                  <a:srgbClr val="080808"/>
                </a:solidFill>
              </a:rPr>
              <a:t>школы</a:t>
            </a:r>
            <a:r>
              <a:rPr lang="en-US" altLang="ru-RU" smtClean="0">
                <a:solidFill>
                  <a:srgbClr val="080808"/>
                </a:solidFill>
              </a:rPr>
              <a:t>: </a:t>
            </a:r>
            <a:endParaRPr lang="ru-RU" altLang="ru-RU" smtClean="0">
              <a:solidFill>
                <a:srgbClr val="080808"/>
              </a:solidFill>
            </a:endParaRPr>
          </a:p>
          <a:p>
            <a:pPr eaLnBrk="1" hangingPunct="1">
              <a:buFontTx/>
              <a:buNone/>
            </a:pPr>
            <a:r>
              <a:rPr lang="en-US" altLang="ru-RU" smtClean="0">
                <a:solidFill>
                  <a:srgbClr val="080808"/>
                </a:solidFill>
              </a:rPr>
              <a:t>htpp: edu.tatar.ru/cheremshan/sch1</a:t>
            </a:r>
            <a:endParaRPr lang="ru-RU" altLang="ru-RU" smtClean="0">
              <a:solidFill>
                <a:srgbClr val="080808"/>
              </a:solidFill>
            </a:endParaRPr>
          </a:p>
          <a:p>
            <a:pPr eaLnBrk="1" hangingPunct="1"/>
            <a:r>
              <a:rPr lang="ru-RU" altLang="ru-RU" smtClean="0">
                <a:solidFill>
                  <a:srgbClr val="080808"/>
                </a:solidFill>
              </a:rPr>
              <a:t>Телефон \ факс: 2-57-35 </a:t>
            </a:r>
          </a:p>
          <a:p>
            <a:pPr eaLnBrk="1" hangingPunct="1">
              <a:buFontTx/>
              <a:buNone/>
            </a:pPr>
            <a:endParaRPr lang="ru-RU" altLang="ru-RU" smtClean="0">
              <a:solidFill>
                <a:srgbClr val="080808"/>
              </a:solidFill>
            </a:endParaRPr>
          </a:p>
        </p:txBody>
      </p:sp>
      <p:pic>
        <p:nvPicPr>
          <p:cNvPr id="14340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Март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557338"/>
            <a:ext cx="8026400" cy="4114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5 марта учащиеся школы МБОУ «ЧСОШ №1» и МБОУ «ЧКШИ» впервые встретились в конкурсе «Клуб веселых и находчивых»</a:t>
            </a:r>
            <a:br>
              <a:rPr lang="ru-RU" sz="1800" dirty="0" smtClean="0">
                <a:solidFill>
                  <a:srgbClr val="080808"/>
                </a:solidFill>
                <a:latin typeface="+mj-lt"/>
              </a:rPr>
            </a:b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По содержанию, уровню сценической культуры, артистизму и раскрытию основной темы единогласно победителем была признана команда 11 «А» класса. Второе место присуждено команде 10 «А», команда 8 «А» класса заняла третье место. 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Праздничный концерт, посвященный Международному женскому дню.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Всемирный день прав потребителей.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altLang="ru-RU" sz="1800" dirty="0" smtClean="0">
                <a:solidFill>
                  <a:srgbClr val="080808"/>
                </a:solidFill>
                <a:latin typeface="Times New Roman" pitchFamily="18" charset="0"/>
              </a:rPr>
              <a:t>   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4398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7" descr="C:\Users\Екатерина\Documents\DSC004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738" y="4076700"/>
            <a:ext cx="364648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8" descr="C:\Users\Екатерина\Documents\DSC006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4113" y="4076700"/>
            <a:ext cx="3568700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247650"/>
            <a:ext cx="7772400" cy="7334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smtClean="0">
                <a:solidFill>
                  <a:srgbClr val="080808"/>
                </a:solidFill>
              </a:rPr>
              <a:t>Апрель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125538"/>
            <a:ext cx="8026400" cy="48244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Веселый праздник 1 апреля «Смеяться разрешается!»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Праздник «День птиц».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Республиканская акция против наркотиков.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Всемирный день здоровья.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Праздник в начальной школе «Здравствуйте, птицы!»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800" dirty="0" smtClean="0">
                <a:solidFill>
                  <a:srgbClr val="080808"/>
                </a:solidFill>
                <a:latin typeface="+mj-lt"/>
              </a:rPr>
              <a:t>Районный этап Республиканского конкурса красоты и талантов          "Мини мисс Черемшан - 2014".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1800" dirty="0" smtClean="0">
              <a:solidFill>
                <a:srgbClr val="080808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altLang="ru-RU" sz="1800" dirty="0" smtClean="0">
              <a:solidFill>
                <a:srgbClr val="080808"/>
              </a:solidFill>
              <a:latin typeface="+mj-lt"/>
            </a:endParaRP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0"/>
            <a:ext cx="12954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7" descr="C:\Users\Екатерина\Documents\фото школы №1\DSC014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716338"/>
            <a:ext cx="172878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8" descr="C:\Users\Екатерина\Documents\zUGvNP7fOGk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437063"/>
            <a:ext cx="32019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9" descr="C:\Users\Екатерина\Desktop\46659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4149725"/>
            <a:ext cx="331311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1958975" y="357188"/>
            <a:ext cx="53514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kumimoji="0" lang="ru-RU" altLang="ru-RU" sz="2800" b="1">
                <a:solidFill>
                  <a:srgbClr val="080808"/>
                </a:solidFill>
                <a:cs typeface="Times New Roman" pitchFamily="18" charset="0"/>
              </a:rPr>
              <a:t>Общий охват учащихся школы </a:t>
            </a:r>
          </a:p>
          <a:p>
            <a:pPr algn="ctr" eaLnBrk="0" hangingPunct="0"/>
            <a:r>
              <a:rPr kumimoji="0" lang="ru-RU" altLang="ru-RU" sz="2800" b="1">
                <a:solidFill>
                  <a:srgbClr val="080808"/>
                </a:solidFill>
                <a:cs typeface="Times New Roman" pitchFamily="18" charset="0"/>
              </a:rPr>
              <a:t>дополнительным образованием</a:t>
            </a:r>
            <a:endParaRPr kumimoji="0" lang="ru-RU" altLang="ru-RU" sz="2800" b="1">
              <a:solidFill>
                <a:srgbClr val="080808"/>
              </a:solidFill>
              <a:latin typeface="Verdana" pitchFamily="34" charset="0"/>
            </a:endParaRP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549275"/>
            <a:ext cx="12954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87450" y="1989138"/>
          <a:ext cx="7561263" cy="4775402"/>
        </p:xfrm>
        <a:graphic>
          <a:graphicData uri="http://schemas.openxmlformats.org/drawingml/2006/table">
            <a:tbl>
              <a:tblPr/>
              <a:tblGrid>
                <a:gridCol w="3168754"/>
                <a:gridCol w="1646292"/>
                <a:gridCol w="1265279"/>
                <a:gridCol w="1480938"/>
              </a:tblGrid>
              <a:tr h="720648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Учебные годы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2011/12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2012/13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2013/2014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25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обучающихся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869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Доп. образование через кружки ОУ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48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Доп. образование в</a:t>
                      </a:r>
                    </a:p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МУ «ЦВР» района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25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Спортивные секции                                                             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1738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Всего учащихся, охваченных дополнительным образованием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48">
                <a:tc>
                  <a:txBody>
                    <a:bodyPr/>
                    <a:lstStyle/>
                    <a:p>
                      <a:pPr marL="0" marR="0" lvl="0" indent="2698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Охват учащихся дополнит. образованием в 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98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835" marR="668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88913"/>
            <a:ext cx="89916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    </a:t>
            </a:r>
            <a:r>
              <a:rPr lang="ru-RU" altLang="ru-RU" sz="4000" dirty="0" smtClean="0">
                <a:solidFill>
                  <a:srgbClr val="080808"/>
                </a:solidFill>
              </a:rPr>
              <a:t>Социальное </a:t>
            </a:r>
            <a:br>
              <a:rPr lang="ru-RU" altLang="ru-RU" sz="4000" dirty="0" smtClean="0">
                <a:solidFill>
                  <a:srgbClr val="080808"/>
                </a:solidFill>
              </a:rPr>
            </a:br>
            <a:r>
              <a:rPr lang="ru-RU" altLang="ru-RU" sz="4000" dirty="0" smtClean="0">
                <a:solidFill>
                  <a:srgbClr val="080808"/>
                </a:solidFill>
              </a:rPr>
              <a:t>      партнёрство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6042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Центр внешкольной работы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Районная центральная библиотека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Детская школа искусств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Молодежный досуговый центр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Выпускники школы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Администрация Черемшанского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Телерадиокомпания «Черемшан»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Центральная районная больница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ДОУ «Ромашка», «Берёзка»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Институт развития образования РТ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Филиал федерального государственного автономного образовательного учреждения высшего профессионального образования «Казанский (приволжский) федеральный университет г.Елабуга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Прокуратура Черемшанского муниципального района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Отдел полиции Черемшанского муниципального района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Представители бизнеса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</a:rPr>
              <a:t>     МБОУ «Черемшанская СОШ №1» -  «открытая школа».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smtClean="0">
              <a:solidFill>
                <a:srgbClr val="080808"/>
              </a:solidFill>
            </a:endParaRP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188913"/>
            <a:ext cx="12954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080808"/>
                </a:solidFill>
              </a:rPr>
              <a:t>Основные направления ближайшего развития школы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676400"/>
            <a:ext cx="8818563" cy="4489450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rgbClr val="080808"/>
                </a:solidFill>
              </a:rPr>
              <a:t>        </a:t>
            </a:r>
            <a:r>
              <a:rPr lang="ru-RU" altLang="ru-RU" sz="2800" dirty="0" smtClean="0">
                <a:solidFill>
                  <a:srgbClr val="080808"/>
                </a:solidFill>
              </a:rPr>
              <a:t>Школа работает  в режиме деятельности муниципального бюджетного общеобразовательного учреждения, поэтому перед коллективом встают следующие задачи: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80808"/>
                </a:solidFill>
              </a:rPr>
              <a:t>Дальнейшее  развитие социального партнерства.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80808"/>
                </a:solidFill>
              </a:rPr>
              <a:t>Расширение сферы бесплатных дополнительных образовательных услуг, в </a:t>
            </a:r>
            <a:r>
              <a:rPr lang="ru-RU" altLang="ru-RU" sz="2800" dirty="0" err="1" smtClean="0">
                <a:solidFill>
                  <a:srgbClr val="080808"/>
                </a:solidFill>
              </a:rPr>
              <a:t>т.ч</a:t>
            </a:r>
            <a:r>
              <a:rPr lang="ru-RU" altLang="ru-RU" sz="2800" dirty="0" smtClean="0">
                <a:solidFill>
                  <a:srgbClr val="080808"/>
                </a:solidFill>
              </a:rPr>
              <a:t>. психологическое сопровождение  подготовки  к ЕГЭ.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2800" dirty="0" smtClean="0">
                <a:solidFill>
                  <a:srgbClr val="080808"/>
                </a:solidFill>
              </a:rPr>
              <a:t>Дополнительное непрерывное профобразование учителей, в </a:t>
            </a:r>
            <a:r>
              <a:rPr lang="ru-RU" altLang="ru-RU" sz="2800" dirty="0" err="1" smtClean="0">
                <a:solidFill>
                  <a:srgbClr val="080808"/>
                </a:solidFill>
              </a:rPr>
              <a:t>т.ч</a:t>
            </a:r>
            <a:r>
              <a:rPr lang="ru-RU" altLang="ru-RU" sz="2800" dirty="0" smtClean="0">
                <a:solidFill>
                  <a:srgbClr val="080808"/>
                </a:solidFill>
              </a:rPr>
              <a:t>. основам  мониторинга, менеджмента.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4000" dirty="0" smtClean="0"/>
              <a:t>  </a:t>
            </a:r>
            <a:r>
              <a:rPr lang="ru-RU" altLang="ru-RU" sz="4000" dirty="0" smtClean="0">
                <a:solidFill>
                  <a:srgbClr val="080808"/>
                </a:solidFill>
              </a:rPr>
              <a:t>Основные направления ближайшего развития школы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412875"/>
            <a:ext cx="8242300" cy="5445125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                В 2012/2013 учебном году перед методической службой школы стоит цель: </a:t>
            </a:r>
            <a:r>
              <a:rPr lang="ru-RU" altLang="ru-RU" sz="1400" i="1" dirty="0" smtClean="0">
                <a:solidFill>
                  <a:srgbClr val="080808"/>
                </a:solidFill>
                <a:latin typeface="Times New Roman" pitchFamily="18" charset="0"/>
              </a:rPr>
              <a:t>непрерывное совершенствование профес­сиональной компетентности учителей школы как условие реализации цели обеспечения изменений в структуре, содержании и организации образовательного процесса, способствующих формированию конкурентоспособной личности.</a:t>
            </a:r>
            <a:endParaRPr lang="ru-RU" altLang="ru-RU" sz="1400" dirty="0" smtClean="0">
              <a:solidFill>
                <a:srgbClr val="080808"/>
              </a:solidFill>
              <a:latin typeface="Times New Roman" pitchFamily="18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                  Для ее реализации необходимо решить следующие задачи: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по повышению качества обучения. Не допускать снижение качества обучения ниже районного уровня.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работу, нацеленную на предупреждение возникновения резерва учеников, имеющих одну оценку «3» в четверти.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Обеспечить дальнейшее внедрение в образовательный процесс метода проектов, исследовательской деятельности, а также отдельных элементов различных технологий открытого образования.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по отработке навыков тестирования как одного из видов контроля над </a:t>
            </a:r>
            <a:r>
              <a:rPr lang="ru-RU" altLang="ru-RU" sz="1400" dirty="0" err="1" smtClean="0">
                <a:solidFill>
                  <a:srgbClr val="080808"/>
                </a:solidFill>
                <a:latin typeface="Times New Roman" pitchFamily="18" charset="0"/>
              </a:rPr>
              <a:t>общеучебными</a:t>
            </a: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 и предметными учебными действиями учащихся с целью подготовки учащихся к успешной сдаче ГИА,  ЕГЭ.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Закончить  работу по разработке и внедрению модернизированной системы оценивания результатов образовательной деятельности школьников и учителей.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по развитию исследовательской и проектной деятельности учащихся, в связи с чем обеспечить активное участие школьников в работе различных республиканских научно-практических и научно-исследовательских конференций.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с мотивированными учащимися, направленную на участие в предметных олимпиадах, интеллектуальных марафонах.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по расширению единого образовательного пространства школы, используя новые технологии (Интернет, библиотека,   зарождающееся школьное телевидение).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Проводить работу по поиску новых методов в подготовке и прове­дению педсоветов.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altLang="ru-RU" sz="1400" dirty="0" smtClean="0">
                <a:solidFill>
                  <a:srgbClr val="080808"/>
                </a:solidFill>
                <a:latin typeface="Times New Roman" pitchFamily="18" charset="0"/>
              </a:rPr>
              <a:t>Продолжить работу по развитию материально-технической базы школы.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0"/>
            <a:ext cx="8636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5" y="404813"/>
            <a:ext cx="2928938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42988" y="3860800"/>
            <a:ext cx="7237412" cy="566738"/>
          </a:xfrm>
        </p:spPr>
        <p:txBody>
          <a:bodyPr lIns="91440" tIns="45720" rIns="91440" bIns="45720" anchorCtr="1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Наша школа – 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Школа Превосходства –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школа радости и успеха!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1643063" y="5229225"/>
            <a:ext cx="5692775" cy="701675"/>
          </a:xfrm>
        </p:spPr>
        <p:txBody>
          <a:bodyPr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57200"/>
            <a:ext cx="7371928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Режим обучения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379538"/>
            <a:ext cx="7810500" cy="4929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Основной язык обучения – </a:t>
            </a:r>
            <a:r>
              <a:rPr lang="ru-RU" altLang="ru-RU" sz="2000" i="1" smtClean="0">
                <a:solidFill>
                  <a:srgbClr val="080808"/>
                </a:solidFill>
                <a:latin typeface="Times New Roman" pitchFamily="18" charset="0"/>
              </a:rPr>
              <a:t>русский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Режим обучения: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Уроки проводятся в одну смену.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Продолжительность урока – 45 минут.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Занятия по 35 минут  проводятся пять дней в неделю только в первом классе.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Длительность перемен -10 мин.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endParaRPr lang="ru-RU" altLang="ru-RU" sz="20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Во второй половине дня на базе школы работают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группы продленного дня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творческие объединения кружковцев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спортивные секции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В школе созданы все условия для изучения </a:t>
            </a:r>
            <a:r>
              <a:rPr lang="ru-RU" altLang="ru-RU" sz="2000" i="1" smtClean="0">
                <a:solidFill>
                  <a:srgbClr val="080808"/>
                </a:solidFill>
                <a:latin typeface="Times New Roman" pitchFamily="18" charset="0"/>
              </a:rPr>
              <a:t>двух государственных языков </a:t>
            </a: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Республики Татарстан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Изучаемый иностранный язык – </a:t>
            </a:r>
            <a:r>
              <a:rPr lang="ru-RU" altLang="ru-RU" sz="2000" i="1" smtClean="0">
                <a:solidFill>
                  <a:srgbClr val="080808"/>
                </a:solidFill>
                <a:latin typeface="Times New Roman" pitchFamily="18" charset="0"/>
              </a:rPr>
              <a:t>английский</a:t>
            </a:r>
            <a:r>
              <a:rPr lang="ru-RU" altLang="ru-RU" sz="2000" i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</p:txBody>
      </p:sp>
      <p:pic>
        <p:nvPicPr>
          <p:cNvPr id="1536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57200"/>
            <a:ext cx="7371928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80808"/>
                </a:solidFill>
              </a:rPr>
              <a:t>Приём в школу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676400"/>
            <a:ext cx="7954963" cy="4848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smtClean="0">
                <a:solidFill>
                  <a:srgbClr val="080808"/>
                </a:solidFill>
                <a:latin typeface="Times New Roman" pitchFamily="18" charset="0"/>
              </a:rPr>
              <a:t>    </a:t>
            </a: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В 1-ый класс дети принимаются  по заявлению родителей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с 1-го апреля возрастом не менее 6 лет и 6 месяцев и не более 8 лет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на 1 сентября текущего года с приложением медицинской карты.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>
              <a:solidFill>
                <a:srgbClr val="080808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    Для   приема   в    10-е   классы   необходимо   представить   следующие документы: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- заявление родителей (законных представителей);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медицинская карта;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копия свидетельства о рождении;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копия документа  и документ о получении основного общего образования государственного образца;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личное дело.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smtClean="0">
                <a:solidFill>
                  <a:srgbClr val="080808"/>
                </a:solidFill>
                <a:latin typeface="Times New Roman" pitchFamily="18" charset="0"/>
              </a:rPr>
              <a:t>      Заявление о приёме ребёнка в школу можно подать через интернет-приёмную директора в системе «Электронное образование РТ» на сайте школы.</a:t>
            </a:r>
          </a:p>
        </p:txBody>
      </p:sp>
      <p:pic>
        <p:nvPicPr>
          <p:cNvPr id="16388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1303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 idx="4294967295"/>
          </p:nvPr>
        </p:nvSpPr>
        <p:spPr>
          <a:xfrm>
            <a:off x="684213" y="233363"/>
            <a:ext cx="7739062" cy="1250950"/>
          </a:xfrm>
        </p:spPr>
        <p:txBody>
          <a:bodyPr lIns="91440" tIns="45720" rIns="91440" bIns="45720" anchorCtr="1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7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Миссия школы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4294967295"/>
          </p:nvPr>
        </p:nvSpPr>
        <p:spPr>
          <a:xfrm>
            <a:off x="1831975" y="1500188"/>
            <a:ext cx="7312025" cy="4929187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ru-RU" sz="2800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Конкурентоспособное образовательное учреждение,  предоставляющее доступные бесплатные  качественные услуги, удовлетворяющие  запросам личности, государства, общества и рынка труда, обеспечивающие условия  для жизни и сохранности здоровья, для усвоения образовательного стандарта, формирующие толерантную личность, знающую и признающую  национальную культуру.</a:t>
            </a:r>
            <a:r>
              <a:rPr lang="ru-RU" sz="2800" dirty="0" smtClean="0">
                <a:solidFill>
                  <a:srgbClr val="080808"/>
                </a:solidFill>
                <a:latin typeface="Times New Roman" pitchFamily="18" charset="0"/>
              </a:rPr>
              <a:t> </a:t>
            </a:r>
            <a:endParaRPr lang="ru-RU" sz="28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914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57188"/>
            <a:ext cx="8229600" cy="1487487"/>
          </a:xfrm>
        </p:spPr>
        <p:txBody>
          <a:bodyPr lIns="91440" tIns="45720" rIns="91440" bIns="45720" anchorCtr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направления внутренней политики</a:t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школы</a:t>
            </a:r>
            <a:br>
              <a:rPr lang="ru-RU" b="1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b="1" smtClean="0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71600" y="1989138"/>
            <a:ext cx="7772400" cy="46085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Развитие самостоятельности и способности к самоорганизации, саморазвитию;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Развитие способности к созидательной деятельности;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Формирование правовой культуры высокого уровня;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4. Воспитание толерантности;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5. Полный поворот к личности ученика;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6. Переход к универсально-профильному образованию;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7. Широкое вовлечение родителей, представителей местного сообщества,  учеников в процесс управления школой;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8.Дальнейшая компьютеризация как процесс подготовки школьника к жизни в условиях новых информационных технологий;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900" smtClean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9.Активизация деятельности психологической и социологической службы в определении перспектив развития личности.</a:t>
            </a:r>
          </a:p>
        </p:txBody>
      </p:sp>
      <p:pic>
        <p:nvPicPr>
          <p:cNvPr id="1843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404813"/>
            <a:ext cx="1296987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1459</TotalTime>
  <Words>4159</Words>
  <Application>Microsoft Office PowerPoint</Application>
  <PresentationFormat>Экран (4:3)</PresentationFormat>
  <Paragraphs>1022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Трек</vt:lpstr>
      <vt:lpstr>           Муниципальное бюджетное общеобразовательное учреждение  «Черемшанская средняя общеобразовательная школа №1» Черемшанского муниципального района Республики Татарстан  Публичный доклад директора школы Плотникова В.А.</vt:lpstr>
      <vt:lpstr>Этапы становления         школы</vt:lpstr>
      <vt:lpstr>Назначение  программы</vt:lpstr>
      <vt:lpstr>Нормативные  документы</vt:lpstr>
      <vt:lpstr>    Адресные  данные школы</vt:lpstr>
      <vt:lpstr>Режим обучения</vt:lpstr>
      <vt:lpstr>Приём в школу</vt:lpstr>
      <vt:lpstr>Миссия школы</vt:lpstr>
      <vt:lpstr> Основные направления внутренней политики  школы </vt:lpstr>
      <vt:lpstr>Состав обучающихся    в школе </vt:lpstr>
      <vt:lpstr> Данные сохранности контингента учащихся </vt:lpstr>
      <vt:lpstr>     Результаты       социологических исследований  семей обучающихся  в 2013-2014 учебном году </vt:lpstr>
      <vt:lpstr>Органы ученического       самоуправления в правовой сфере школы</vt:lpstr>
      <vt:lpstr>Административная         команда</vt:lpstr>
      <vt:lpstr>Материально-техническая             база школы</vt:lpstr>
      <vt:lpstr>Единая форма        одежды</vt:lpstr>
      <vt:lpstr>Учебный план</vt:lpstr>
      <vt:lpstr>Вариативное  образование</vt:lpstr>
      <vt:lpstr>  Реализация Закона  «О языках народов РТ»</vt:lpstr>
      <vt:lpstr>          Кадровое   обеспечение           Лучшие учителя</vt:lpstr>
      <vt:lpstr>Кадровое обеспечение</vt:lpstr>
      <vt:lpstr>      Конкурсы профессионального мастерства педагогов</vt:lpstr>
      <vt:lpstr>          Обладатели гранта РТ  «Наш лучший учитель»</vt:lpstr>
      <vt:lpstr>Слайд 24</vt:lpstr>
      <vt:lpstr>Слайд 25</vt:lpstr>
      <vt:lpstr>          Показатели  качества и успеваемости</vt:lpstr>
      <vt:lpstr>Показатели обученности в классах по предметам, на которые выделены дополнительные часы  на расширенное изучение курса </vt:lpstr>
      <vt:lpstr>Данные обученности учащихся по учебным предметам в целом (показатель – качество обучения)</vt:lpstr>
      <vt:lpstr>Слайд 29</vt:lpstr>
      <vt:lpstr>Слайд 30</vt:lpstr>
      <vt:lpstr>Слайд 31</vt:lpstr>
      <vt:lpstr>Слайд 32</vt:lpstr>
      <vt:lpstr>Слайд 33</vt:lpstr>
      <vt:lpstr>     Итоги олимпиад (муниципальный уровень)</vt:lpstr>
      <vt:lpstr>Итоги научно-практических              конференций</vt:lpstr>
      <vt:lpstr>Итоги предметных     конкурсов-игр</vt:lpstr>
      <vt:lpstr>      Итоги конкурсов  различной направленности</vt:lpstr>
      <vt:lpstr>Медицинское сопровождение  учебно-воспитательного процесса</vt:lpstr>
      <vt:lpstr>Организация питания</vt:lpstr>
      <vt:lpstr> Обеспечение  безопасности</vt:lpstr>
      <vt:lpstr>Организация воспитательного процесса в школе</vt:lpstr>
      <vt:lpstr>Слайд 42</vt:lpstr>
      <vt:lpstr>Слайд 43</vt:lpstr>
      <vt:lpstr>Сентябрь</vt:lpstr>
      <vt:lpstr>Октябрь</vt:lpstr>
      <vt:lpstr>Ноябрь</vt:lpstr>
      <vt:lpstr>Декабрь</vt:lpstr>
      <vt:lpstr>Январь</vt:lpstr>
      <vt:lpstr>Февраль</vt:lpstr>
      <vt:lpstr>Март</vt:lpstr>
      <vt:lpstr>Апрель</vt:lpstr>
      <vt:lpstr>Слайд 52</vt:lpstr>
      <vt:lpstr>      Социальное        партнёрство</vt:lpstr>
      <vt:lpstr>  Основные направления ближайшего развития школы</vt:lpstr>
      <vt:lpstr>  Основные направления ближайшего развития школы</vt:lpstr>
      <vt:lpstr>Наша школа –  Школа Превосходства – школа радости и успеха!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Strannik</cp:lastModifiedBy>
  <cp:revision>195</cp:revision>
  <dcterms:created xsi:type="dcterms:W3CDTF">2007-03-14T10:06:30Z</dcterms:created>
  <dcterms:modified xsi:type="dcterms:W3CDTF">2014-08-25T06:36:11Z</dcterms:modified>
</cp:coreProperties>
</file>